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4"/>
  </p:sldMasterIdLst>
  <p:notesMasterIdLst>
    <p:notesMasterId r:id="rId40"/>
  </p:notesMasterIdLst>
  <p:sldIdLst>
    <p:sldId id="465" r:id="rId5"/>
    <p:sldId id="460" r:id="rId6"/>
    <p:sldId id="466" r:id="rId7"/>
    <p:sldId id="482" r:id="rId8"/>
    <p:sldId id="467" r:id="rId9"/>
    <p:sldId id="484" r:id="rId10"/>
    <p:sldId id="483" r:id="rId11"/>
    <p:sldId id="311" r:id="rId12"/>
    <p:sldId id="486" r:id="rId13"/>
    <p:sldId id="487" r:id="rId14"/>
    <p:sldId id="488" r:id="rId15"/>
    <p:sldId id="489" r:id="rId16"/>
    <p:sldId id="485" r:id="rId17"/>
    <p:sldId id="490" r:id="rId18"/>
    <p:sldId id="491" r:id="rId19"/>
    <p:sldId id="261" r:id="rId20"/>
    <p:sldId id="278" r:id="rId21"/>
    <p:sldId id="260" r:id="rId22"/>
    <p:sldId id="263" r:id="rId23"/>
    <p:sldId id="267" r:id="rId24"/>
    <p:sldId id="262" r:id="rId25"/>
    <p:sldId id="265" r:id="rId26"/>
    <p:sldId id="297" r:id="rId27"/>
    <p:sldId id="264" r:id="rId28"/>
    <p:sldId id="285" r:id="rId29"/>
    <p:sldId id="298" r:id="rId30"/>
    <p:sldId id="469" r:id="rId31"/>
    <p:sldId id="470" r:id="rId32"/>
    <p:sldId id="312" r:id="rId33"/>
    <p:sldId id="473" r:id="rId34"/>
    <p:sldId id="475" r:id="rId35"/>
    <p:sldId id="476" r:id="rId36"/>
    <p:sldId id="477" r:id="rId37"/>
    <p:sldId id="492" r:id="rId38"/>
    <p:sldId id="493" r:id="rId3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Comic Sans MS" panose="030F0702030302020204" pitchFamily="66" charset="0"/>
      <p:regular r:id="rId45"/>
      <p:bold r:id="rId46"/>
      <p:italic r:id="rId47"/>
      <p:boldItalic r:id="rId48"/>
    </p:embeddedFont>
    <p:embeddedFont>
      <p:font typeface="Modern Love Caps" panose="04070805081001020A01" pitchFamily="82" charset="0"/>
      <p:regular r:id="rId49"/>
    </p:embeddedFont>
    <p:embeddedFont>
      <p:font typeface="Twinkl" pitchFamily="2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E6"/>
    <a:srgbClr val="019D8B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6" autoAdjust="0"/>
    <p:restoredTop sz="94249" autoAdjust="0"/>
  </p:normalViewPr>
  <p:slideViewPr>
    <p:cSldViewPr snapToGrid="0">
      <p:cViewPr varScale="1">
        <p:scale>
          <a:sx n="57" d="100"/>
          <a:sy n="57" d="100"/>
        </p:scale>
        <p:origin x="72" y="6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92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</a:t>
            </a:r>
            <a:r>
              <a:rPr lang="en-GB" baseline="0" dirty="0"/>
              <a:t> observe a jar of water with a lid on and one that has been frozen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7A23D-A6F6-4708-933F-1FA3EC0BBFF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56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weathering and erosion 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45CFE-7259-8247-8806-1AD50BF08A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69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0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290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387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8892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2508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6883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5443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202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Take feedback</a:t>
            </a:r>
            <a:r>
              <a:rPr lang="en-GB" baseline="0" dirty="0"/>
              <a:t> and discuss, using demos </a:t>
            </a:r>
            <a:r>
              <a:rPr lang="en-GB" baseline="0"/>
              <a:t>as needed.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7A23D-A6F6-4708-933F-1FA3EC0BBFF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67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BACD-82C1-407C-A911-FB4A13F7609F}" type="datetimeFigureOut">
              <a:rPr lang="en-GB" smtClean="0"/>
              <a:pPr/>
              <a:t>12/02/2021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54ED-089F-4054-B8C0-AE680DFF468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63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VS) Ke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21414" y="156492"/>
            <a:ext cx="2282795" cy="386447"/>
          </a:xfrm>
          <a:prstGeom prst="rect">
            <a:avLst/>
          </a:prstGeom>
          <a:solidFill>
            <a:srgbClr val="1F443E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1800" b="1" i="0" dirty="0">
                <a:solidFill>
                  <a:srgbClr val="C1FFE1"/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21414" y="1404784"/>
            <a:ext cx="3456968" cy="371960"/>
          </a:xfrm>
          <a:prstGeom prst="rect">
            <a:avLst/>
          </a:prstGeom>
          <a:solidFill>
            <a:srgbClr val="C1FFE1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1800" b="1" i="0" dirty="0">
                <a:solidFill>
                  <a:srgbClr val="1F443E"/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414" y="541791"/>
            <a:ext cx="8682883" cy="862993"/>
          </a:xfrm>
          <a:prstGeom prst="rect">
            <a:avLst/>
          </a:prstGeom>
          <a:solidFill>
            <a:srgbClr val="47998B"/>
          </a:solidFill>
        </p:spPr>
        <p:txBody>
          <a:bodyPr tIns="144000" bIns="0"/>
          <a:lstStyle>
            <a:lvl1pPr marL="0" indent="0">
              <a:buNone/>
              <a:defRPr sz="4500" b="1" i="0">
                <a:solidFill>
                  <a:schemeClr val="bg1"/>
                </a:solidFill>
                <a:latin typeface="Century Gothic" panose="020B0502020202020204" pitchFamily="34" charset="0"/>
                <a:cs typeface="Futura Medium" panose="020B0602020204020303" pitchFamily="34" charset="-79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414" y="1790082"/>
            <a:ext cx="8682883" cy="3181968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4500" b="1" i="0">
                <a:solidFill>
                  <a:srgbClr val="1F443E"/>
                </a:solidFill>
                <a:latin typeface="Century Gothic" panose="020B0502020202020204" pitchFamily="34" charset="0"/>
                <a:cs typeface="Futura Medium" panose="020B0602020204020303" pitchFamily="34" charset="-79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189448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58" r:id="rId5"/>
    <p:sldLayoutId id="2147483662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_XnCTcjNpu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xFRu2mt6SgQ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5CE452-4398-4688-9931-CDA3DB725EED}"/>
              </a:ext>
            </a:extLst>
          </p:cNvPr>
          <p:cNvSpPr txBox="1"/>
          <p:nvPr/>
        </p:nvSpPr>
        <p:spPr>
          <a:xfrm>
            <a:off x="316524" y="123092"/>
            <a:ext cx="3587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cap="all" dirty="0">
                <a:solidFill>
                  <a:srgbClr val="4472C4"/>
                </a:solidFill>
                <a:latin typeface="Modern Love Caps" panose="04070805081001020A01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Starter</a:t>
            </a:r>
            <a:endParaRPr lang="en-A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AE06E-7AD1-4E17-8884-6E3DBE7F8FD0}"/>
              </a:ext>
            </a:extLst>
          </p:cNvPr>
          <p:cNvSpPr txBox="1"/>
          <p:nvPr/>
        </p:nvSpPr>
        <p:spPr>
          <a:xfrm>
            <a:off x="457200" y="830978"/>
            <a:ext cx="783269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winkl" pitchFamily="2" charset="0"/>
              </a:rPr>
              <a:t>1. Draw and label the structure of the earth. </a:t>
            </a:r>
          </a:p>
          <a:p>
            <a:r>
              <a:rPr lang="en-GB" sz="4000" dirty="0">
                <a:latin typeface="Twinkl" pitchFamily="2" charset="0"/>
              </a:rPr>
              <a:t>(Don’t look at your notes book) </a:t>
            </a:r>
          </a:p>
          <a:p>
            <a:endParaRPr lang="en-GB" sz="4000" dirty="0">
              <a:latin typeface="Twinkl" pitchFamily="2" charset="0"/>
            </a:endParaRPr>
          </a:p>
          <a:p>
            <a:r>
              <a:rPr lang="en-GB" sz="4000" dirty="0">
                <a:latin typeface="Twinkl" pitchFamily="2" charset="0"/>
              </a:rPr>
              <a:t>2. List four facts about the layers of the earth</a:t>
            </a:r>
          </a:p>
          <a:p>
            <a:endParaRPr lang="en-GB" sz="4000" dirty="0">
              <a:latin typeface="Twinkl" pitchFamily="2" charset="0"/>
            </a:endParaRPr>
          </a:p>
          <a:p>
            <a:endParaRPr lang="en-GB" sz="4000" dirty="0">
              <a:latin typeface="Twinkl" pitchFamily="2" charset="0"/>
            </a:endParaRPr>
          </a:p>
          <a:p>
            <a:endParaRPr lang="en-GB" sz="4000" dirty="0">
              <a:latin typeface="Twinkl" pitchFamily="2" charset="0"/>
            </a:endParaRPr>
          </a:p>
          <a:p>
            <a:endParaRPr lang="en-GB" sz="4000" dirty="0">
              <a:latin typeface="Twinkl" pitchFamily="2" charset="0"/>
            </a:endParaRPr>
          </a:p>
          <a:p>
            <a:endParaRPr lang="en-GB" sz="4000" dirty="0">
              <a:latin typeface="Twinkl" pitchFamily="2" charset="0"/>
            </a:endParaRPr>
          </a:p>
          <a:p>
            <a:endParaRPr lang="en-GB" sz="4000" dirty="0">
              <a:latin typeface="Twinkl" pitchFamily="2" charset="0"/>
            </a:endParaRPr>
          </a:p>
          <a:p>
            <a:endParaRPr lang="en-GB" sz="4000" dirty="0">
              <a:latin typeface="Twinkl" pitchFamily="2" charset="0"/>
            </a:endParaRPr>
          </a:p>
          <a:p>
            <a:endParaRPr lang="en-GB" sz="4000" dirty="0">
              <a:latin typeface="Twink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411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89" y="733039"/>
            <a:ext cx="6326321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2400" b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Mechanical Weathering</a:t>
            </a: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: </a:t>
            </a:r>
            <a:endParaRPr lang="en-GB" sz="2400" b="1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Salts: 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Water in the soil often contains dissolved chemicals called salts. 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Salts such as </a:t>
            </a:r>
            <a:r>
              <a:rPr lang="en-GB" sz="2000" i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sodium chloride </a:t>
            </a:r>
            <a:r>
              <a:rPr lang="en-GB" sz="20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and </a:t>
            </a:r>
            <a:r>
              <a:rPr lang="en-GB" sz="2000" i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calcium </a:t>
            </a:r>
            <a:r>
              <a:rPr lang="en-GB" sz="2000" i="1" dirty="0" err="1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sulfate</a:t>
            </a:r>
            <a:r>
              <a:rPr lang="en-GB" sz="2000" i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form crystals as the water evaporates. 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Salt crystals form inside rocks, then </a:t>
            </a:r>
            <a:r>
              <a:rPr lang="en-GB" sz="4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expand</a:t>
            </a:r>
          </a:p>
          <a:p>
            <a:pPr>
              <a:buFontTx/>
              <a:buChar char="-"/>
            </a:pPr>
            <a:r>
              <a:rPr lang="en-GB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The pressure can cause the rocks to break!!</a:t>
            </a:r>
            <a:endParaRPr lang="en-GB" sz="20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>
              <a:buFontTx/>
              <a:buChar char="-"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  <p:graphicFrame>
        <p:nvGraphicFramePr>
          <p:cNvPr id="7" name="Google Shape;95;p14">
            <a:extLst>
              <a:ext uri="{FF2B5EF4-FFF2-40B4-BE49-F238E27FC236}">
                <a16:creationId xmlns:a16="http://schemas.microsoft.com/office/drawing/2014/main" id="{8067867B-6AE9-48CC-9080-BDB972D22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804101"/>
              </p:ext>
            </p:extLst>
          </p:nvPr>
        </p:nvGraphicFramePr>
        <p:xfrm>
          <a:off x="6877711" y="266050"/>
          <a:ext cx="2134475" cy="161538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Name </a:t>
                      </a:r>
                      <a:r>
                        <a:rPr lang="en-GB" sz="1400" b="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and common salt you use all the time in cooking.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GB" sz="1400" b="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1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Define </a:t>
                      </a:r>
                      <a:r>
                        <a:rPr lang="en-GB" sz="1400" b="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evaporate </a:t>
                      </a:r>
                      <a:endParaRPr sz="1400" b="1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 descr="Image result for salt weathering">
            <a:extLst>
              <a:ext uri="{FF2B5EF4-FFF2-40B4-BE49-F238E27FC236}">
                <a16:creationId xmlns:a16="http://schemas.microsoft.com/office/drawing/2014/main" id="{53EA4289-2B5F-434E-A459-C0DACC05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44" y="2847739"/>
            <a:ext cx="3476625" cy="230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4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89" y="733039"/>
            <a:ext cx="6326321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2400" b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Mechanical Weathering</a:t>
            </a: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: </a:t>
            </a:r>
            <a:endParaRPr lang="en-GB" sz="2400" b="1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Wind: 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Fine particles of rock carried by wind 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These fine rock particles blast the rock surface, wearing pieces away</a:t>
            </a: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  <p:pic>
        <p:nvPicPr>
          <p:cNvPr id="3074" name="Picture 2" descr="Image result for wind weathering">
            <a:extLst>
              <a:ext uri="{FF2B5EF4-FFF2-40B4-BE49-F238E27FC236}">
                <a16:creationId xmlns:a16="http://schemas.microsoft.com/office/drawing/2014/main" id="{2085123C-B810-492C-A599-707125A4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0" y="2789018"/>
            <a:ext cx="3444879" cy="229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ind">
            <a:extLst>
              <a:ext uri="{FF2B5EF4-FFF2-40B4-BE49-F238E27FC236}">
                <a16:creationId xmlns:a16="http://schemas.microsoft.com/office/drawing/2014/main" id="{ED550915-DAF6-483A-AC3B-7DEC960BA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2" b="25866"/>
          <a:stretch/>
        </p:blipFill>
        <p:spPr bwMode="auto">
          <a:xfrm>
            <a:off x="4126972" y="2571750"/>
            <a:ext cx="4830762" cy="250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oogle Shape;95;p14">
            <a:extLst>
              <a:ext uri="{FF2B5EF4-FFF2-40B4-BE49-F238E27FC236}">
                <a16:creationId xmlns:a16="http://schemas.microsoft.com/office/drawing/2014/main" id="{008B243A-9C46-4B99-A13C-FBE0C5D53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020614"/>
              </p:ext>
            </p:extLst>
          </p:nvPr>
        </p:nvGraphicFramePr>
        <p:xfrm>
          <a:off x="6850485" y="266050"/>
          <a:ext cx="2134475" cy="176778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winkl" pitchFamily="2" charset="0"/>
                          <a:cs typeface="Arial"/>
                          <a:sym typeface="Arial"/>
                        </a:rPr>
                        <a:t>Identify </a:t>
                      </a:r>
                      <a:r>
                        <a:rPr lang="en-A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winkl" pitchFamily="2" charset="0"/>
                          <a:cs typeface="Arial"/>
                          <a:sym typeface="Arial"/>
                        </a:rPr>
                        <a:t>places in your own life where this type of weathering has occurred</a:t>
                      </a:r>
                      <a:endParaRPr sz="1200" b="1" i="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06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89" y="733039"/>
            <a:ext cx="4342343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2400" b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Mechanical Weathering</a:t>
            </a: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: </a:t>
            </a:r>
            <a:endParaRPr lang="en-GB" sz="2400" b="1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  <p:pic>
        <p:nvPicPr>
          <p:cNvPr id="4098" name="Picture 2" descr="Image result for plant weathering">
            <a:extLst>
              <a:ext uri="{FF2B5EF4-FFF2-40B4-BE49-F238E27FC236}">
                <a16:creationId xmlns:a16="http://schemas.microsoft.com/office/drawing/2014/main" id="{890CBA50-43F8-42B6-B77E-2173314B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2995406"/>
            <a:ext cx="3257550" cy="214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A19DD0-D3E7-49C8-A4FC-08412F4EF408}"/>
              </a:ext>
            </a:extLst>
          </p:cNvPr>
          <p:cNvSpPr txBox="1"/>
          <p:nvPr/>
        </p:nvSpPr>
        <p:spPr>
          <a:xfrm>
            <a:off x="551388" y="1272742"/>
            <a:ext cx="5335061" cy="1554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inkl" pitchFamily="2" charset="0"/>
                <a:ea typeface="ＭＳ Ｐゴシック" pitchFamily="34" charset="-128"/>
                <a:sym typeface="Century Gothic"/>
              </a:rPr>
              <a:t>Plants: 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inkl" pitchFamily="2" charset="0"/>
                <a:ea typeface="ＭＳ Ｐゴシック" pitchFamily="34" charset="-128"/>
                <a:sym typeface="Century Gothic"/>
              </a:rPr>
              <a:t>Plants can grow through fine cracks, or even create their own cracks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inkl" pitchFamily="2" charset="0"/>
                <a:ea typeface="ＭＳ Ｐゴシック" pitchFamily="34" charset="-128"/>
                <a:sym typeface="Century Gothic"/>
              </a:rPr>
              <a:t>As the root thickens, it splits the rock. </a:t>
            </a:r>
          </a:p>
        </p:txBody>
      </p:sp>
      <p:pic>
        <p:nvPicPr>
          <p:cNvPr id="4100" name="Picture 4" descr="Image result for plant weathering">
            <a:extLst>
              <a:ext uri="{FF2B5EF4-FFF2-40B4-BE49-F238E27FC236}">
                <a16:creationId xmlns:a16="http://schemas.microsoft.com/office/drawing/2014/main" id="{B17CE4D5-6974-450D-B8E0-E319106C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911205"/>
            <a:ext cx="3257550" cy="20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lant weathering">
            <a:extLst>
              <a:ext uri="{FF2B5EF4-FFF2-40B4-BE49-F238E27FC236}">
                <a16:creationId xmlns:a16="http://schemas.microsoft.com/office/drawing/2014/main" id="{F0E6740B-D7F3-4971-B80D-886BFB8A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74" y="2854161"/>
            <a:ext cx="4977075" cy="331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28095" y="914100"/>
            <a:ext cx="8287810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6000" b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Chemical Weathering: </a:t>
            </a:r>
            <a:r>
              <a:rPr lang="en-GB" sz="60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To wear away by chemical reactions.</a:t>
            </a:r>
          </a:p>
          <a:p>
            <a:pPr marL="114300" indent="0">
              <a:buNone/>
            </a:pPr>
            <a:endParaRPr lang="en-GB" sz="2400" b="1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  <p:graphicFrame>
        <p:nvGraphicFramePr>
          <p:cNvPr id="4" name="Google Shape;78;p12">
            <a:extLst>
              <a:ext uri="{FF2B5EF4-FFF2-40B4-BE49-F238E27FC236}">
                <a16:creationId xmlns:a16="http://schemas.microsoft.com/office/drawing/2014/main" id="{F3B9A8DA-56C4-4638-A384-C169BEDE9F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693089"/>
              </p:ext>
            </p:extLst>
          </p:nvPr>
        </p:nvGraphicFramePr>
        <p:xfrm>
          <a:off x="6914025" y="181061"/>
          <a:ext cx="2134475" cy="9600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inkl" pitchFamily="2" charset="0"/>
                        </a:rPr>
                        <a:t>Can you write your own definition?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3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89" y="733039"/>
            <a:ext cx="4342343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2400" b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Mechanical Weathering</a:t>
            </a: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: </a:t>
            </a:r>
            <a:endParaRPr lang="en-GB" sz="2400" b="1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A19DD0-D3E7-49C8-A4FC-08412F4EF408}"/>
              </a:ext>
            </a:extLst>
          </p:cNvPr>
          <p:cNvSpPr txBox="1"/>
          <p:nvPr/>
        </p:nvSpPr>
        <p:spPr>
          <a:xfrm>
            <a:off x="551389" y="1272742"/>
            <a:ext cx="3326268" cy="3324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inkl" pitchFamily="2" charset="0"/>
                <a:ea typeface="ＭＳ Ｐゴシック" pitchFamily="34" charset="-128"/>
                <a:sym typeface="Century Gothic"/>
              </a:rPr>
              <a:t>Water: 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inkl" pitchFamily="2" charset="0"/>
                <a:ea typeface="ＭＳ Ｐゴシック" pitchFamily="34" charset="-128"/>
                <a:sym typeface="Century Gothic"/>
              </a:rPr>
              <a:t>Some rocks have soluble materials in them. 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  <a:tabLst/>
              <a:defRPr/>
            </a:pPr>
            <a:r>
              <a:rPr lang="en-GB" sz="2000" dirty="0">
                <a:latin typeface="Twinkl" pitchFamily="2" charset="0"/>
                <a:ea typeface="ＭＳ Ｐゴシック" pitchFamily="34" charset="-128"/>
                <a:sym typeface="Century Gothic"/>
              </a:rPr>
              <a:t>These materials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inkl" pitchFamily="2" charset="0"/>
                <a:ea typeface="ＭＳ Ｐゴシック" pitchFamily="34" charset="-128"/>
                <a:sym typeface="Century Gothic"/>
              </a:rPr>
              <a:t>remove the ‘cement’ that holds the rock together. 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inkl" pitchFamily="2" charset="0"/>
                <a:ea typeface="ＭＳ Ｐゴシック" pitchFamily="34" charset="-128"/>
                <a:sym typeface="Century Gothic"/>
              </a:rPr>
              <a:t>This can make the rock crumble. </a:t>
            </a:r>
          </a:p>
        </p:txBody>
      </p:sp>
      <p:graphicFrame>
        <p:nvGraphicFramePr>
          <p:cNvPr id="8" name="Google Shape;95;p14">
            <a:extLst>
              <a:ext uri="{FF2B5EF4-FFF2-40B4-BE49-F238E27FC236}">
                <a16:creationId xmlns:a16="http://schemas.microsoft.com/office/drawing/2014/main" id="{EBE254C5-9A1B-4B89-A585-C1BBF8299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316975"/>
              </p:ext>
            </p:extLst>
          </p:nvPr>
        </p:nvGraphicFramePr>
        <p:xfrm>
          <a:off x="6914025" y="172346"/>
          <a:ext cx="2134475" cy="87675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GB" sz="2000" b="1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Define </a:t>
                      </a:r>
                      <a:r>
                        <a:rPr lang="en-GB" sz="2000" b="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soluble </a:t>
                      </a:r>
                      <a:endParaRPr sz="2000" b="1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 descr="Image result for water chemical weathering">
            <a:extLst>
              <a:ext uri="{FF2B5EF4-FFF2-40B4-BE49-F238E27FC236}">
                <a16:creationId xmlns:a16="http://schemas.microsoft.com/office/drawing/2014/main" id="{08ED7E2F-0C14-4E54-9812-1FC0036E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68" y="1588799"/>
            <a:ext cx="5266344" cy="297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1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89" y="733039"/>
            <a:ext cx="4342343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2400" b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Mechanical Weathering</a:t>
            </a: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: </a:t>
            </a:r>
            <a:endParaRPr lang="en-GB" sz="2400" b="1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A19DD0-D3E7-49C8-A4FC-08412F4EF408}"/>
              </a:ext>
            </a:extLst>
          </p:cNvPr>
          <p:cNvSpPr txBox="1"/>
          <p:nvPr/>
        </p:nvSpPr>
        <p:spPr>
          <a:xfrm>
            <a:off x="551387" y="1272742"/>
            <a:ext cx="4020613" cy="3390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inkl" pitchFamily="2" charset="0"/>
                <a:ea typeface="ＭＳ Ｐゴシック" pitchFamily="34" charset="-128"/>
                <a:sym typeface="Century Gothic"/>
              </a:rPr>
              <a:t>Acid: </a:t>
            </a:r>
          </a:p>
          <a:p>
            <a:pPr marL="457200" lvl="0" indent="-342900">
              <a:lnSpc>
                <a:spcPct val="115000"/>
              </a:lnSpc>
              <a:buSzPts val="1800"/>
              <a:buFontTx/>
              <a:buChar char="-"/>
              <a:defRPr/>
            </a:pPr>
            <a:r>
              <a:rPr lang="en-GB" sz="2000" dirty="0">
                <a:latin typeface="Twinkl" pitchFamily="2" charset="0"/>
                <a:ea typeface="ＭＳ Ｐゴシック" pitchFamily="34" charset="-128"/>
                <a:sym typeface="Century Gothic"/>
              </a:rPr>
              <a:t>Rainwater contains dilute acids that attack the rock. </a:t>
            </a:r>
          </a:p>
          <a:p>
            <a:pPr marL="457200" lvl="0" indent="-342900">
              <a:lnSpc>
                <a:spcPct val="115000"/>
              </a:lnSpc>
              <a:buSzPts val="1800"/>
              <a:buFontTx/>
              <a:buChar char="-"/>
              <a:defRPr/>
            </a:pPr>
            <a:r>
              <a:rPr lang="en-GB" sz="2000" dirty="0">
                <a:latin typeface="Twinkl" pitchFamily="2" charset="0"/>
                <a:ea typeface="ＭＳ Ｐゴシック" pitchFamily="34" charset="-128"/>
                <a:sym typeface="Century Gothic"/>
              </a:rPr>
              <a:t>The acids can naturally form in the air during lightning </a:t>
            </a:r>
          </a:p>
          <a:p>
            <a:pPr marL="457200" lvl="0" indent="-342900">
              <a:lnSpc>
                <a:spcPct val="115000"/>
              </a:lnSpc>
              <a:buSzPts val="1800"/>
              <a:buFontTx/>
              <a:buChar char="-"/>
              <a:defRPr/>
            </a:pPr>
            <a:r>
              <a:rPr lang="en-GB" sz="2000" dirty="0">
                <a:latin typeface="Twinkl" pitchFamily="2" charset="0"/>
                <a:ea typeface="ＭＳ Ｐゴシック" pitchFamily="34" charset="-128"/>
                <a:sym typeface="Century Gothic"/>
              </a:rPr>
              <a:t>Pollution also forms acids in the air. </a:t>
            </a:r>
          </a:p>
          <a:p>
            <a:pPr marL="457200" lvl="0" indent="-342900">
              <a:lnSpc>
                <a:spcPct val="115000"/>
              </a:lnSpc>
              <a:buSzPts val="1800"/>
              <a:buFontTx/>
              <a:buChar char="-"/>
              <a:defRPr/>
            </a:pPr>
            <a:r>
              <a:rPr lang="en-GB" sz="2000" dirty="0">
                <a:latin typeface="Twinkl" pitchFamily="2" charset="0"/>
                <a:ea typeface="ＭＳ Ｐゴシック" pitchFamily="34" charset="-128"/>
                <a:sym typeface="Century Gothic"/>
              </a:rPr>
              <a:t>This is known as acid rain.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inkl" pitchFamily="2" charset="0"/>
              <a:ea typeface="ＭＳ Ｐゴシック" pitchFamily="34" charset="-128"/>
              <a:sym typeface="Century Gothic"/>
            </a:endParaRPr>
          </a:p>
        </p:txBody>
      </p:sp>
      <p:graphicFrame>
        <p:nvGraphicFramePr>
          <p:cNvPr id="8" name="Google Shape;95;p14">
            <a:extLst>
              <a:ext uri="{FF2B5EF4-FFF2-40B4-BE49-F238E27FC236}">
                <a16:creationId xmlns:a16="http://schemas.microsoft.com/office/drawing/2014/main" id="{EBE254C5-9A1B-4B89-A585-C1BBF8299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674878"/>
              </p:ext>
            </p:extLst>
          </p:nvPr>
        </p:nvGraphicFramePr>
        <p:xfrm>
          <a:off x="6914025" y="172346"/>
          <a:ext cx="2134475" cy="146298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7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GB" sz="2000" b="1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Explain </a:t>
                      </a:r>
                      <a:r>
                        <a:rPr lang="en-GB" sz="2000" b="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how we could reduce acid rain</a:t>
                      </a:r>
                      <a:endParaRPr sz="2000" b="1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1F917DEC-4FC3-49A0-A106-B5FF3732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39740"/>
            <a:ext cx="4707371" cy="242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534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igh Angle, Mountains, Scree, Rubble Field"/>
          <p:cNvPicPr>
            <a:picLocks noChangeAspect="1" noChangeArrowheads="1"/>
          </p:cNvPicPr>
          <p:nvPr/>
        </p:nvPicPr>
        <p:blipFill>
          <a:blip r:embed="rId3" cstate="print"/>
          <a:srcRect t="17393" r="13432"/>
          <a:stretch>
            <a:fillRect/>
          </a:stretch>
        </p:blipFill>
        <p:spPr bwMode="auto">
          <a:xfrm>
            <a:off x="3311823" y="33468"/>
            <a:ext cx="4338519" cy="3105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43000" y="3813888"/>
            <a:ext cx="6858000" cy="82253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defTabSz="685800">
              <a:spcBef>
                <a:spcPct val="0"/>
              </a:spcBef>
              <a:buClrTx/>
              <a:defRPr/>
            </a:pPr>
            <a:r>
              <a:rPr lang="en-GB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Freeze-thaw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happens when these rocks are rained on during the day and then freeze overnight.</a:t>
            </a:r>
          </a:p>
        </p:txBody>
      </p:sp>
      <p:sp>
        <p:nvSpPr>
          <p:cNvPr id="7" name="Rectangle 6"/>
          <p:cNvSpPr/>
          <p:nvPr/>
        </p:nvSpPr>
        <p:spPr>
          <a:xfrm>
            <a:off x="2391603" y="4725021"/>
            <a:ext cx="43607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4"/>
              </a:rPr>
              <a:t>https://www.youtube.com/watch?v=_XnCTcjNpuc</a:t>
            </a:r>
            <a:r>
              <a:rPr lang="en-GB" sz="1050" dirty="0"/>
              <a:t>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"/>
          <a:stretch>
            <a:fillRect/>
          </a:stretch>
        </p:blipFill>
        <p:spPr bwMode="auto">
          <a:xfrm>
            <a:off x="472265" y="427918"/>
            <a:ext cx="2505986" cy="16201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5220072" y="2949792"/>
            <a:ext cx="2484276" cy="8100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000099"/>
                </a:solidFill>
                <a:latin typeface="Comic Sans MS" pitchFamily="66" charset="0"/>
              </a:rPr>
              <a:t>Mechanical</a:t>
            </a:r>
          </a:p>
        </p:txBody>
      </p:sp>
    </p:spTree>
    <p:extLst>
      <p:ext uri="{BB962C8B-B14F-4D97-AF65-F5344CB8AC3E}">
        <p14:creationId xmlns:p14="http://schemas.microsoft.com/office/powerpoint/2010/main" val="326766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4617132" cy="85725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GB" u="sng" dirty="0">
                <a:solidFill>
                  <a:srgbClr val="000099"/>
                </a:solidFill>
              </a:rPr>
              <a:t>Water </a:t>
            </a:r>
            <a:r>
              <a:rPr lang="en-GB" b="1" u="sng" dirty="0">
                <a:solidFill>
                  <a:srgbClr val="000099"/>
                </a:solidFill>
              </a:rPr>
              <a:t>expands</a:t>
            </a:r>
            <a:r>
              <a:rPr lang="en-GB" u="sng" dirty="0">
                <a:solidFill>
                  <a:srgbClr val="000099"/>
                </a:solidFill>
              </a:rPr>
              <a:t> as it freezes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8" y="951570"/>
            <a:ext cx="1728192" cy="2686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7904" y="1383619"/>
            <a:ext cx="2160240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50" dirty="0">
                <a:solidFill>
                  <a:srgbClr val="C00000"/>
                </a:solidFill>
                <a:latin typeface="Comic Sans MS" pitchFamily="66" charset="0"/>
              </a:rPr>
              <a:t>When water freezes, its molecules take up slightly more space. 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38" y="0"/>
            <a:ext cx="1998222" cy="248758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50" y="2409732"/>
            <a:ext cx="1767186" cy="27337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05018" y="3705876"/>
            <a:ext cx="240288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hlinkClick r:id="rId6"/>
              </a:rPr>
              <a:t>https://www.youtube.com/watch?v=xFRu2mt6SgQ</a:t>
            </a:r>
            <a:r>
              <a:rPr lang="en-GB" sz="75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7634" y="3856683"/>
            <a:ext cx="216024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50" dirty="0">
                <a:latin typeface="Comic Sans MS" pitchFamily="66" charset="0"/>
              </a:rPr>
              <a:t>Look at the effect this has on a sealed jar.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0DA12A09-3F8E-4671-B443-EFADD6B5D6B4}"/>
              </a:ext>
            </a:extLst>
          </p:cNvPr>
          <p:cNvSpPr/>
          <p:nvPr/>
        </p:nvSpPr>
        <p:spPr>
          <a:xfrm>
            <a:off x="6510096" y="4258382"/>
            <a:ext cx="2484276" cy="8100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000099"/>
                </a:solidFill>
                <a:latin typeface="Comic Sans MS" pitchFamily="66" charset="0"/>
              </a:rPr>
              <a:t>Mechanical</a:t>
            </a:r>
          </a:p>
        </p:txBody>
      </p:sp>
    </p:spTree>
    <p:extLst>
      <p:ext uri="{BB962C8B-B14F-4D97-AF65-F5344CB8AC3E}">
        <p14:creationId xmlns:p14="http://schemas.microsoft.com/office/powerpoint/2010/main" val="14094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747" y="1113588"/>
            <a:ext cx="1877553" cy="150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r="5849"/>
          <a:stretch>
            <a:fillRect/>
          </a:stretch>
        </p:blipFill>
        <p:spPr>
          <a:xfrm>
            <a:off x="4572000" y="0"/>
            <a:ext cx="3429000" cy="1310314"/>
          </a:xfrm>
        </p:spPr>
      </p:pic>
      <p:pic>
        <p:nvPicPr>
          <p:cNvPr id="4" name="Picture 3" descr="http://2.bp.blogspot.com/-gIg738v0zgc/TymXrtMkLBI/AAAAAAAABAw/FDfrtHNDzrg/s1600/Weathering_Physical_Makaro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15472" b="3750"/>
          <a:stretch>
            <a:fillRect/>
          </a:stretch>
        </p:blipFill>
        <p:spPr bwMode="auto">
          <a:xfrm>
            <a:off x="4288309" y="2517744"/>
            <a:ext cx="368606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23628" y="3435846"/>
            <a:ext cx="2970330" cy="82253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defTabSz="685800">
              <a:spcBef>
                <a:spcPct val="0"/>
              </a:spcBef>
              <a:buClrTx/>
              <a:defRPr/>
            </a:pPr>
            <a:r>
              <a:rPr lang="en-GB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Onion skin: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these rocks get hot during the day and cool at night. Expansion and contraction causes the surfaces to break.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55" y="87474"/>
            <a:ext cx="3314739" cy="221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6510096" y="4258382"/>
            <a:ext cx="2484276" cy="8100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000099"/>
                </a:solidFill>
                <a:latin typeface="Comic Sans MS" pitchFamily="66" charset="0"/>
              </a:rPr>
              <a:t>Mechanical</a:t>
            </a:r>
          </a:p>
        </p:txBody>
      </p:sp>
    </p:spTree>
    <p:extLst>
      <p:ext uri="{BB962C8B-B14F-4D97-AF65-F5344CB8AC3E}">
        <p14:creationId xmlns:p14="http://schemas.microsoft.com/office/powerpoint/2010/main" val="13113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Goats Plateau Highlands Ladakh India Nubr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1525" y="1708014"/>
            <a:ext cx="4482000" cy="33639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031940" y="411510"/>
            <a:ext cx="3456384" cy="82253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defTabSz="685800">
              <a:spcBef>
                <a:spcPct val="0"/>
              </a:spcBef>
              <a:buClrTx/>
              <a:defRPr/>
            </a:pPr>
            <a:r>
              <a:rPr lang="en-GB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Animal activity</a:t>
            </a:r>
            <a:r>
              <a:rPr lang="en-GB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breaks and wear away rocks. </a:t>
            </a:r>
          </a:p>
        </p:txBody>
      </p:sp>
      <p:pic>
        <p:nvPicPr>
          <p:cNvPr id="15364" name="Picture 4" descr="Nature, Lawn, Animalia, Wild Life"/>
          <p:cNvPicPr>
            <a:picLocks noChangeAspect="1" noChangeArrowheads="1"/>
          </p:cNvPicPr>
          <p:nvPr/>
        </p:nvPicPr>
        <p:blipFill>
          <a:blip r:embed="rId3" cstate="print"/>
          <a:srcRect l="20753" t="4447" r="11060" b="11060"/>
          <a:stretch>
            <a:fillRect/>
          </a:stretch>
        </p:blipFill>
        <p:spPr bwMode="auto">
          <a:xfrm>
            <a:off x="1169618" y="33468"/>
            <a:ext cx="2810843" cy="232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Rounded Rectangle 8"/>
          <p:cNvSpPr/>
          <p:nvPr/>
        </p:nvSpPr>
        <p:spPr>
          <a:xfrm>
            <a:off x="624948" y="3844212"/>
            <a:ext cx="2484276" cy="8100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006600"/>
                </a:solidFill>
                <a:latin typeface="Comic Sans MS" pitchFamily="66" charset="0"/>
              </a:rPr>
              <a:t>Mechanical</a:t>
            </a:r>
          </a:p>
        </p:txBody>
      </p:sp>
    </p:spTree>
    <p:extLst>
      <p:ext uri="{BB962C8B-B14F-4D97-AF65-F5344CB8AC3E}">
        <p14:creationId xmlns:p14="http://schemas.microsoft.com/office/powerpoint/2010/main" val="37657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148350" y="2901675"/>
            <a:ext cx="7889887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endParaRPr lang="en-IE" sz="3600" b="1" baseline="30000" dirty="0">
              <a:latin typeface="+mn-lt"/>
            </a:endParaRP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endParaRPr lang="en-IE" sz="3600" b="1" baseline="30000" dirty="0">
              <a:latin typeface="+mn-lt"/>
            </a:endParaRP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IE" sz="3600" baseline="30000" dirty="0">
                <a:latin typeface="Twinkl" pitchFamily="2" charset="0"/>
              </a:rPr>
              <a:t>Define the three types of weathering </a:t>
            </a: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IE" sz="3600" baseline="30000" dirty="0">
                <a:latin typeface="Twinkl" pitchFamily="2" charset="0"/>
              </a:rPr>
              <a:t>Classify different weathering examples</a:t>
            </a: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IE" sz="3600" baseline="30000" dirty="0">
                <a:latin typeface="Twinkl" pitchFamily="2" charset="0"/>
              </a:rPr>
              <a:t>Define erosion and give examples</a:t>
            </a: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endParaRPr lang="en-IE" sz="3600" b="1" baseline="30000" dirty="0">
              <a:latin typeface="+mn-lt"/>
            </a:endParaRP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endParaRPr lang="en-IE" sz="4000" b="1" baseline="30000" dirty="0">
              <a:latin typeface="+mn-lt"/>
            </a:endParaRP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latin typeface="Twinkl" pitchFamily="2" charset="0"/>
              </a:rPr>
              <a:t>Exploring weathering and erosion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09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limestone pavement"/>
          <p:cNvPicPr>
            <a:picLocks noChangeAspect="1" noChangeArrowheads="1"/>
          </p:cNvPicPr>
          <p:nvPr/>
        </p:nvPicPr>
        <p:blipFill>
          <a:blip r:embed="rId2" cstate="print"/>
          <a:srcRect t="18885"/>
          <a:stretch>
            <a:fillRect/>
          </a:stretch>
        </p:blipFill>
        <p:spPr bwMode="auto">
          <a:xfrm>
            <a:off x="1143000" y="-20538"/>
            <a:ext cx="6858000" cy="3711477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4119824"/>
            <a:ext cx="9144000" cy="55816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defTabSz="685800">
              <a:spcBef>
                <a:spcPct val="0"/>
              </a:spcBef>
              <a:spcAft>
                <a:spcPts val="900"/>
              </a:spcAft>
              <a:buClrTx/>
              <a:defRPr/>
            </a:pPr>
            <a:r>
              <a:rPr lang="en-GB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Rain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has reacted with the surface of these rocks for thousands of years, creating a “limestone pavement”.</a:t>
            </a:r>
          </a:p>
          <a:p>
            <a:pPr algn="ctr" defTabSz="685800">
              <a:spcBef>
                <a:spcPct val="0"/>
              </a:spcBef>
              <a:buClrTx/>
              <a:defRPr/>
            </a:pPr>
            <a:r>
              <a:rPr lang="en-GB" sz="2400" b="1" dirty="0">
                <a:solidFill>
                  <a:srgbClr val="C00000"/>
                </a:solidFill>
                <a:latin typeface="Comic Sans MS" pitchFamily="66" charset="0"/>
                <a:ea typeface="+mj-ea"/>
                <a:cs typeface="+mj-cs"/>
              </a:rPr>
              <a:t>“Why is normal rain acidic”???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43000" y="1167594"/>
            <a:ext cx="2484276" cy="8100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660066"/>
                </a:solidFill>
                <a:latin typeface="Comic Sans MS" pitchFamily="66" charset="0"/>
              </a:rPr>
              <a:t>Chemical</a:t>
            </a:r>
          </a:p>
        </p:txBody>
      </p:sp>
    </p:spTree>
    <p:extLst>
      <p:ext uri="{BB962C8B-B14F-4D97-AF65-F5344CB8AC3E}">
        <p14:creationId xmlns:p14="http://schemas.microsoft.com/office/powerpoint/2010/main" val="77799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lacier, Argentina, South America, Patagonia, Ice"/>
          <p:cNvPicPr>
            <a:picLocks noChangeAspect="1" noChangeArrowheads="1"/>
          </p:cNvPicPr>
          <p:nvPr/>
        </p:nvPicPr>
        <p:blipFill>
          <a:blip r:embed="rId2" cstate="print"/>
          <a:srcRect t="31943" b="9353"/>
          <a:stretch>
            <a:fillRect/>
          </a:stretch>
        </p:blipFill>
        <p:spPr bwMode="auto">
          <a:xfrm>
            <a:off x="1143000" y="0"/>
            <a:ext cx="6858000" cy="2679762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0" y="3435846"/>
            <a:ext cx="3429000" cy="140415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defTabSz="685800">
              <a:spcBef>
                <a:spcPct val="0"/>
              </a:spcBef>
              <a:buClrTx/>
              <a:defRPr/>
            </a:pPr>
            <a:r>
              <a:rPr lang="en-GB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Glaciers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are massive and can gouge away rocks to form valleys as they move.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58054" y="2463738"/>
            <a:ext cx="2484276" cy="8100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000099"/>
                </a:solidFill>
                <a:latin typeface="Comic Sans MS" pitchFamily="66" charset="0"/>
              </a:rPr>
              <a:t>Mechanical</a:t>
            </a:r>
          </a:p>
        </p:txBody>
      </p:sp>
      <p:pic>
        <p:nvPicPr>
          <p:cNvPr id="13316" name="Picture 4" descr="Rhone Glacier Glacier 19 Century Climate 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3628" y="2571750"/>
            <a:ext cx="3175553" cy="22682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1012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ambodia Angkor Temple History Asia Te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2517744"/>
            <a:ext cx="4413242" cy="24842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53390" y="681540"/>
            <a:ext cx="3374994" cy="82253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defTabSz="685800">
              <a:spcBef>
                <a:spcPct val="0"/>
              </a:spcBef>
              <a:buClrTx/>
              <a:defRPr/>
            </a:pPr>
            <a:r>
              <a:rPr lang="en-GB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Tree roots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have caused damage to these temples. </a:t>
            </a:r>
          </a:p>
        </p:txBody>
      </p:sp>
      <p:pic>
        <p:nvPicPr>
          <p:cNvPr id="12290" name="Picture 2" descr="Angkor Wat Root Cambodia Wat Overgrown Ju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8521" y="60756"/>
            <a:ext cx="3417485" cy="2565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2303748" y="2355726"/>
            <a:ext cx="2484276" cy="8100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006600"/>
                </a:solidFill>
                <a:latin typeface="Comic Sans MS" pitchFamily="66" charset="0"/>
              </a:rPr>
              <a:t>Mechanical</a:t>
            </a:r>
          </a:p>
        </p:txBody>
      </p:sp>
    </p:spTree>
    <p:extLst>
      <p:ext uri="{BB962C8B-B14F-4D97-AF65-F5344CB8AC3E}">
        <p14:creationId xmlns:p14="http://schemas.microsoft.com/office/powerpoint/2010/main" val="134221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43000" y="3909454"/>
            <a:ext cx="6858000" cy="82253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defTabSz="685800">
              <a:spcBef>
                <a:spcPct val="0"/>
              </a:spcBef>
              <a:buClrTx/>
              <a:defRPr/>
            </a:pPr>
            <a:r>
              <a:rPr lang="en-GB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Wave action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has worn away coastal rocks, creating caves and arches at first, then these stacks. </a:t>
            </a:r>
          </a:p>
        </p:txBody>
      </p:sp>
      <p:pic>
        <p:nvPicPr>
          <p:cNvPr id="7" name="Picture 4" descr="sea coast rock ocean formation diving cliff swim arch bay stack terrain material geology booked cape rock formations landform gozo steinig natural arch sea cave"/>
          <p:cNvPicPr>
            <a:picLocks noChangeAspect="1" noChangeArrowheads="1"/>
          </p:cNvPicPr>
          <p:nvPr/>
        </p:nvPicPr>
        <p:blipFill>
          <a:blip r:embed="rId2" cstate="print"/>
          <a:srcRect b="17763"/>
          <a:stretch>
            <a:fillRect/>
          </a:stretch>
        </p:blipFill>
        <p:spPr bwMode="auto">
          <a:xfrm>
            <a:off x="1143000" y="0"/>
            <a:ext cx="6858000" cy="3759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0" y="0"/>
            <a:ext cx="2484276" cy="8100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000099"/>
                </a:solidFill>
                <a:latin typeface="Comic Sans MS" pitchFamily="66" charset="0"/>
              </a:rPr>
              <a:t>Mechanical</a:t>
            </a:r>
          </a:p>
        </p:txBody>
      </p:sp>
    </p:spTree>
    <p:extLst>
      <p:ext uri="{BB962C8B-B14F-4D97-AF65-F5344CB8AC3E}">
        <p14:creationId xmlns:p14="http://schemas.microsoft.com/office/powerpoint/2010/main" val="301205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1386" y="3705876"/>
            <a:ext cx="5481228" cy="82253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defTabSz="685800">
              <a:spcBef>
                <a:spcPct val="0"/>
              </a:spcBef>
              <a:buClrTx/>
              <a:defRPr/>
            </a:pPr>
            <a:r>
              <a:rPr lang="en-GB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Acid rain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reacts with the calcium carbonate in limestone much more than “normal” rain does. Acid rain has scarred the surface of this statue.</a:t>
            </a:r>
          </a:p>
        </p:txBody>
      </p:sp>
      <p:pic>
        <p:nvPicPr>
          <p:cNvPr id="10242" name="Picture 2" descr="Statue Child Girl Stone Texture Close-Up 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1" y="249492"/>
            <a:ext cx="4220726" cy="28083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Rounded Rectangle 6"/>
          <p:cNvSpPr/>
          <p:nvPr/>
        </p:nvSpPr>
        <p:spPr>
          <a:xfrm>
            <a:off x="5112060" y="1059582"/>
            <a:ext cx="2484276" cy="8100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660066"/>
                </a:solidFill>
                <a:latin typeface="Comic Sans MS" pitchFamily="66" charset="0"/>
              </a:rPr>
              <a:t>Chemical</a:t>
            </a:r>
          </a:p>
        </p:txBody>
      </p:sp>
    </p:spTree>
    <p:extLst>
      <p:ext uri="{BB962C8B-B14F-4D97-AF65-F5344CB8AC3E}">
        <p14:creationId xmlns:p14="http://schemas.microsoft.com/office/powerpoint/2010/main" val="41070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179484"/>
            <a:ext cx="6858000" cy="82253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sz="2550" b="1" u="sng" dirty="0"/>
              <a:t>Moss and lichen </a:t>
            </a:r>
            <a:r>
              <a:rPr lang="en-GB" sz="2550" dirty="0"/>
              <a:t>slowly damage these statues </a:t>
            </a:r>
          </a:p>
        </p:txBody>
      </p:sp>
      <p:pic>
        <p:nvPicPr>
          <p:cNvPr id="9220" name="Picture 4" descr="Image result for lichen statue"/>
          <p:cNvPicPr>
            <a:picLocks noChangeAspect="1" noChangeArrowheads="1"/>
          </p:cNvPicPr>
          <p:nvPr/>
        </p:nvPicPr>
        <p:blipFill>
          <a:blip r:embed="rId2" cstate="print"/>
          <a:srcRect l="24461" t="8269" r="22826" b="28090"/>
          <a:stretch>
            <a:fillRect/>
          </a:stretch>
        </p:blipFill>
        <p:spPr bwMode="auto">
          <a:xfrm>
            <a:off x="1223628" y="87474"/>
            <a:ext cx="2516189" cy="4050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218" name="Picture 2" descr="Kyoto, Japan, Statue, Jizo, Japane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249492"/>
            <a:ext cx="4285057" cy="2862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3974201" y="3240602"/>
            <a:ext cx="2484276" cy="8100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006600"/>
                </a:solidFill>
                <a:latin typeface="Comic Sans MS" pitchFamily="66" charset="0"/>
              </a:rPr>
              <a:t>Mechanical</a:t>
            </a:r>
          </a:p>
        </p:txBody>
      </p:sp>
    </p:spTree>
    <p:extLst>
      <p:ext uri="{BB962C8B-B14F-4D97-AF65-F5344CB8AC3E}">
        <p14:creationId xmlns:p14="http://schemas.microsoft.com/office/powerpoint/2010/main" val="217970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forest waterfall"/>
          <p:cNvPicPr>
            <a:picLocks noChangeAspect="1" noChangeArrowheads="1"/>
          </p:cNvPicPr>
          <p:nvPr/>
        </p:nvPicPr>
        <p:blipFill>
          <a:blip r:embed="rId2" cstate="print"/>
          <a:srcRect b="4318"/>
          <a:stretch>
            <a:fillRect/>
          </a:stretch>
        </p:blipFill>
        <p:spPr bwMode="auto">
          <a:xfrm>
            <a:off x="1318329" y="0"/>
            <a:ext cx="6507342" cy="41379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43000" y="4179484"/>
            <a:ext cx="6858000" cy="82253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defTabSz="685800">
              <a:spcBef>
                <a:spcPct val="0"/>
              </a:spcBef>
              <a:buClrTx/>
              <a:defRPr/>
            </a:pPr>
            <a:r>
              <a:rPr lang="en-GB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Flowing water</a:t>
            </a:r>
            <a:r>
              <a:rPr lang="en-GB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wear away riverbeds and riverbanks, especially in fast-flowing rivers.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59724" y="2943569"/>
            <a:ext cx="2484276" cy="8100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>
                <a:solidFill>
                  <a:srgbClr val="000099"/>
                </a:solidFill>
                <a:latin typeface="Comic Sans MS" pitchFamily="66" charset="0"/>
              </a:rPr>
              <a:t>Mechanical</a:t>
            </a:r>
          </a:p>
        </p:txBody>
      </p:sp>
    </p:spTree>
    <p:extLst>
      <p:ext uri="{BB962C8B-B14F-4D97-AF65-F5344CB8AC3E}">
        <p14:creationId xmlns:p14="http://schemas.microsoft.com/office/powerpoint/2010/main" val="354643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90" y="733039"/>
            <a:ext cx="8287810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2400" dirty="0"/>
              <a:t>With your group classify the following weathering: </a:t>
            </a:r>
          </a:p>
        </p:txBody>
      </p:sp>
      <p:pic>
        <p:nvPicPr>
          <p:cNvPr id="2052" name="Picture 4" descr="Image result for weathering by plants">
            <a:extLst>
              <a:ext uri="{FF2B5EF4-FFF2-40B4-BE49-F238E27FC236}">
                <a16:creationId xmlns:a16="http://schemas.microsoft.com/office/drawing/2014/main" id="{F4B5213E-90B6-4BD1-AF74-20E588640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0" y="181061"/>
            <a:ext cx="8497110" cy="477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FEE2F5D0-DFA1-481D-A4A2-81DD3596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31" y="-3486151"/>
            <a:ext cx="6586537" cy="877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hemical weathering">
            <a:extLst>
              <a:ext uri="{FF2B5EF4-FFF2-40B4-BE49-F238E27FC236}">
                <a16:creationId xmlns:a16="http://schemas.microsoft.com/office/drawing/2014/main" id="{991D83FB-F87B-4D17-9154-F6BE1E68E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250" y="-141570"/>
            <a:ext cx="11365742" cy="528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mical weathering">
            <a:extLst>
              <a:ext uri="{FF2B5EF4-FFF2-40B4-BE49-F238E27FC236}">
                <a16:creationId xmlns:a16="http://schemas.microsoft.com/office/drawing/2014/main" id="{96CCD73D-D170-4B25-B1ED-8C6EC71D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11" y="-687529"/>
            <a:ext cx="8502649" cy="63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63063F-29D6-4C66-855B-312E8572B2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>
                <a:latin typeface="Twinkl" pitchFamily="2" charset="0"/>
              </a:rPr>
              <a:t>Identify and describe the effects of weathering and erosion</a:t>
            </a:r>
            <a:endParaRPr lang="en-AU" sz="1600" dirty="0">
              <a:latin typeface="Twinkl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F965972-6853-4F5C-A18C-8E20F836F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647533"/>
              </p:ext>
            </p:extLst>
          </p:nvPr>
        </p:nvGraphicFramePr>
        <p:xfrm>
          <a:off x="95499" y="863600"/>
          <a:ext cx="8929965" cy="4013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993">
                  <a:extLst>
                    <a:ext uri="{9D8B030D-6E8A-4147-A177-3AD203B41FA5}">
                      <a16:colId xmlns:a16="http://schemas.microsoft.com/office/drawing/2014/main" val="2856643051"/>
                    </a:ext>
                  </a:extLst>
                </a:gridCol>
                <a:gridCol w="1785993">
                  <a:extLst>
                    <a:ext uri="{9D8B030D-6E8A-4147-A177-3AD203B41FA5}">
                      <a16:colId xmlns:a16="http://schemas.microsoft.com/office/drawing/2014/main" val="2563480622"/>
                    </a:ext>
                  </a:extLst>
                </a:gridCol>
                <a:gridCol w="1785993">
                  <a:extLst>
                    <a:ext uri="{9D8B030D-6E8A-4147-A177-3AD203B41FA5}">
                      <a16:colId xmlns:a16="http://schemas.microsoft.com/office/drawing/2014/main" val="3773365757"/>
                    </a:ext>
                  </a:extLst>
                </a:gridCol>
                <a:gridCol w="1785993">
                  <a:extLst>
                    <a:ext uri="{9D8B030D-6E8A-4147-A177-3AD203B41FA5}">
                      <a16:colId xmlns:a16="http://schemas.microsoft.com/office/drawing/2014/main" val="437731128"/>
                    </a:ext>
                  </a:extLst>
                </a:gridCol>
                <a:gridCol w="1785993">
                  <a:extLst>
                    <a:ext uri="{9D8B030D-6E8A-4147-A177-3AD203B41FA5}">
                      <a16:colId xmlns:a16="http://schemas.microsoft.com/office/drawing/2014/main" val="2331863936"/>
                    </a:ext>
                  </a:extLst>
                </a:gridCol>
              </a:tblGrid>
              <a:tr h="907745">
                <a:tc>
                  <a:txBody>
                    <a:bodyPr/>
                    <a:lstStyle/>
                    <a:p>
                      <a:endParaRPr lang="en-AU" sz="2000" b="1" dirty="0">
                        <a:latin typeface="Twinkl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latin typeface="Twinkl" pitchFamily="2" charset="0"/>
                        </a:rPr>
                        <a:t>Mechanical Weathering</a:t>
                      </a:r>
                      <a:endParaRPr lang="en-AU" sz="2000" b="1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latin typeface="Twinkl" pitchFamily="2" charset="0"/>
                        </a:rPr>
                        <a:t>Chemical Weathering</a:t>
                      </a:r>
                      <a:endParaRPr lang="en-AU" sz="2000" b="1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latin typeface="Twinkl" pitchFamily="2" charset="0"/>
                        </a:rPr>
                        <a:t>Erosion</a:t>
                      </a:r>
                      <a:endParaRPr lang="en-AU" sz="2000" b="1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latin typeface="Twinkl" pitchFamily="2" charset="0"/>
                        </a:rPr>
                        <a:t>Deposition</a:t>
                      </a:r>
                      <a:endParaRPr lang="en-AU" sz="2000" b="1" dirty="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64894"/>
                  </a:ext>
                </a:extLst>
              </a:tr>
              <a:tr h="1553053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Twinkl" pitchFamily="2" charset="0"/>
                        </a:rPr>
                        <a:t>Define</a:t>
                      </a:r>
                      <a:endParaRPr lang="en-AU" b="1" dirty="0">
                        <a:latin typeface="Twinkl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739584"/>
                  </a:ext>
                </a:extLst>
              </a:tr>
              <a:tr h="1553053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Twinkl" pitchFamily="2" charset="0"/>
                        </a:rPr>
                        <a:t>Draw and label an example</a:t>
                      </a:r>
                      <a:endParaRPr lang="en-AU" b="1" dirty="0">
                        <a:latin typeface="Twinkl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Twink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Twink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385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970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5071-645F-0341-9231-2B055CF2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eathering and Erosion_ Crash Course Kids #10.2.mp4">
            <a:hlinkClick r:id="" action="ppaction://media"/>
            <a:extLst>
              <a:ext uri="{FF2B5EF4-FFF2-40B4-BE49-F238E27FC236}">
                <a16:creationId xmlns:a16="http://schemas.microsoft.com/office/drawing/2014/main" id="{F663BC9A-D189-D444-8E72-6F0D907ABF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0"/>
            <a:ext cx="9143999" cy="5143383"/>
          </a:xfrm>
        </p:spPr>
      </p:pic>
    </p:spTree>
    <p:extLst>
      <p:ext uri="{BB962C8B-B14F-4D97-AF65-F5344CB8AC3E}">
        <p14:creationId xmlns:p14="http://schemas.microsoft.com/office/powerpoint/2010/main" val="393755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>
                <a:latin typeface="Twinkl" pitchFamily="2" charset="0"/>
              </a:rPr>
              <a:t>Exploring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33090" y="733039"/>
            <a:ext cx="2697462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latin typeface="Twinkl" pitchFamily="2" charset="0"/>
              </a:rPr>
              <a:t>What is happening in the pictures? </a:t>
            </a:r>
          </a:p>
          <a:p>
            <a:pPr marL="114300" indent="0">
              <a:buNone/>
            </a:pPr>
            <a:endParaRPr lang="en-GB" dirty="0">
              <a:latin typeface="Twinkl" pitchFamily="2" charset="0"/>
            </a:endParaRPr>
          </a:p>
          <a:p>
            <a:pPr marL="114300" indent="0">
              <a:buNone/>
            </a:pPr>
            <a:r>
              <a:rPr lang="en-GB" dirty="0">
                <a:latin typeface="Twinkl" pitchFamily="2" charset="0"/>
              </a:rPr>
              <a:t>What is causing this? </a:t>
            </a:r>
          </a:p>
          <a:p>
            <a:pPr marL="114300" indent="0">
              <a:buNone/>
            </a:pPr>
            <a:endParaRPr lang="en-GB" dirty="0">
              <a:latin typeface="Twinkl" pitchFamily="2" charset="0"/>
            </a:endParaRPr>
          </a:p>
          <a:p>
            <a:pPr marL="114300" indent="0">
              <a:buNone/>
            </a:pPr>
            <a:endParaRPr lang="en-GB" dirty="0">
              <a:latin typeface="Twinkl" pitchFamily="2" charset="0"/>
            </a:endParaRPr>
          </a:p>
          <a:p>
            <a:pPr marL="114300" indent="0">
              <a:buNone/>
            </a:pPr>
            <a:r>
              <a:rPr lang="en-GB" dirty="0">
                <a:latin typeface="Twinkl" pitchFamily="2" charset="0"/>
              </a:rPr>
              <a:t>Turn and Talk, you have 30 seconds</a:t>
            </a:r>
          </a:p>
        </p:txBody>
      </p:sp>
      <p:pic>
        <p:nvPicPr>
          <p:cNvPr id="4" name="Picture 3" descr="Image result for coastal stack">
            <a:extLst>
              <a:ext uri="{FF2B5EF4-FFF2-40B4-BE49-F238E27FC236}">
                <a16:creationId xmlns:a16="http://schemas.microsoft.com/office/drawing/2014/main" id="{C40992D1-2D5E-4860-91BA-8088A6E0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22403" r="42650" b="4878"/>
          <a:stretch>
            <a:fillRect/>
          </a:stretch>
        </p:blipFill>
        <p:spPr bwMode="auto">
          <a:xfrm>
            <a:off x="156843" y="2725251"/>
            <a:ext cx="2348867" cy="18496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 descr="sea coast rock ocean formation diving cliff swim arch bay stack terrain material geology booked cape rock formations landform gozo steinig natural arch sea cave">
            <a:extLst>
              <a:ext uri="{FF2B5EF4-FFF2-40B4-BE49-F238E27FC236}">
                <a16:creationId xmlns:a16="http://schemas.microsoft.com/office/drawing/2014/main" id="{984CD98B-C84F-4EE2-AAF0-68EA4DAB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8559" y="2838893"/>
            <a:ext cx="2774531" cy="18496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 descr="Image result for white cliffs cave">
            <a:extLst>
              <a:ext uri="{FF2B5EF4-FFF2-40B4-BE49-F238E27FC236}">
                <a16:creationId xmlns:a16="http://schemas.microsoft.com/office/drawing/2014/main" id="{BD5D19FD-57C9-47E9-9133-6AE30DAF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5737" y="821048"/>
            <a:ext cx="2774532" cy="18496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7" name="Picture 6" descr="Image result for white cliffs">
            <a:extLst>
              <a:ext uri="{FF2B5EF4-FFF2-40B4-BE49-F238E27FC236}">
                <a16:creationId xmlns:a16="http://schemas.microsoft.com/office/drawing/2014/main" id="{9A66D8E5-E4E9-46CC-AABC-51DC531F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12687" b="14995"/>
          <a:stretch>
            <a:fillRect/>
          </a:stretch>
        </p:blipFill>
        <p:spPr bwMode="auto">
          <a:xfrm flipH="1">
            <a:off x="177879" y="733039"/>
            <a:ext cx="2697462" cy="18496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A8E68CD-4BB7-47A9-A19B-DD59D1EBCE8C}"/>
              </a:ext>
            </a:extLst>
          </p:cNvPr>
          <p:cNvSpPr/>
          <p:nvPr/>
        </p:nvSpPr>
        <p:spPr>
          <a:xfrm>
            <a:off x="2782511" y="1201397"/>
            <a:ext cx="1187696" cy="739957"/>
          </a:xfrm>
          <a:prstGeom prst="rightArrow">
            <a:avLst/>
          </a:prstGeom>
          <a:solidFill>
            <a:srgbClr val="FF000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9" name="Right Arrow 9">
            <a:extLst>
              <a:ext uri="{FF2B5EF4-FFF2-40B4-BE49-F238E27FC236}">
                <a16:creationId xmlns:a16="http://schemas.microsoft.com/office/drawing/2014/main" id="{D114C0D0-DC1D-47E1-935E-A1632464D854}"/>
              </a:ext>
            </a:extLst>
          </p:cNvPr>
          <p:cNvSpPr/>
          <p:nvPr/>
        </p:nvSpPr>
        <p:spPr>
          <a:xfrm rot="10800000">
            <a:off x="2744913" y="3170074"/>
            <a:ext cx="1290974" cy="739957"/>
          </a:xfrm>
          <a:prstGeom prst="rightArrow">
            <a:avLst/>
          </a:prstGeom>
          <a:solidFill>
            <a:srgbClr val="FF000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0" name="Right Arrow 10">
            <a:extLst>
              <a:ext uri="{FF2B5EF4-FFF2-40B4-BE49-F238E27FC236}">
                <a16:creationId xmlns:a16="http://schemas.microsoft.com/office/drawing/2014/main" id="{585B6B2B-3B6F-4529-93D9-89ADB538C783}"/>
              </a:ext>
            </a:extLst>
          </p:cNvPr>
          <p:cNvSpPr/>
          <p:nvPr/>
        </p:nvSpPr>
        <p:spPr>
          <a:xfrm rot="5400000">
            <a:off x="5619949" y="2308785"/>
            <a:ext cx="626118" cy="671306"/>
          </a:xfrm>
          <a:prstGeom prst="rightArrow">
            <a:avLst/>
          </a:prstGeom>
          <a:solidFill>
            <a:srgbClr val="FF000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73" name="Oval 33">
            <a:extLst>
              <a:ext uri="{FF2B5EF4-FFF2-40B4-BE49-F238E27FC236}">
                <a16:creationId xmlns:a16="http://schemas.microsoft.com/office/drawing/2014/main" id="{E15D5410-39AF-4882-8D12-134DF4562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 dirty="0"/>
              <a:t>End</a:t>
            </a:r>
          </a:p>
        </p:txBody>
      </p:sp>
      <p:sp>
        <p:nvSpPr>
          <p:cNvPr id="74" name="Oval 32">
            <a:extLst>
              <a:ext uri="{FF2B5EF4-FFF2-40B4-BE49-F238E27FC236}">
                <a16:creationId xmlns:a16="http://schemas.microsoft.com/office/drawing/2014/main" id="{96164872-E75A-449C-A2A1-BDF134FE0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</a:t>
            </a:r>
          </a:p>
        </p:txBody>
      </p:sp>
      <p:sp>
        <p:nvSpPr>
          <p:cNvPr id="75" name="Oval 31">
            <a:extLst>
              <a:ext uri="{FF2B5EF4-FFF2-40B4-BE49-F238E27FC236}">
                <a16:creationId xmlns:a16="http://schemas.microsoft.com/office/drawing/2014/main" id="{C658DFCF-4C65-45B5-9847-519E922BA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</a:t>
            </a:r>
          </a:p>
        </p:txBody>
      </p:sp>
      <p:sp>
        <p:nvSpPr>
          <p:cNvPr id="76" name="Oval 30">
            <a:extLst>
              <a:ext uri="{FF2B5EF4-FFF2-40B4-BE49-F238E27FC236}">
                <a16:creationId xmlns:a16="http://schemas.microsoft.com/office/drawing/2014/main" id="{C969BC6A-8669-4970-A1F9-5203FC55F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3</a:t>
            </a:r>
          </a:p>
        </p:txBody>
      </p:sp>
      <p:sp>
        <p:nvSpPr>
          <p:cNvPr id="77" name="Oval 29">
            <a:extLst>
              <a:ext uri="{FF2B5EF4-FFF2-40B4-BE49-F238E27FC236}">
                <a16:creationId xmlns:a16="http://schemas.microsoft.com/office/drawing/2014/main" id="{4A877972-1F06-43A2-9D78-679E5838E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4</a:t>
            </a:r>
          </a:p>
        </p:txBody>
      </p:sp>
      <p:sp>
        <p:nvSpPr>
          <p:cNvPr id="78" name="Oval 28">
            <a:extLst>
              <a:ext uri="{FF2B5EF4-FFF2-40B4-BE49-F238E27FC236}">
                <a16:creationId xmlns:a16="http://schemas.microsoft.com/office/drawing/2014/main" id="{58E2A2CE-8523-4E7B-9B3A-F892B14F3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5</a:t>
            </a:r>
          </a:p>
        </p:txBody>
      </p:sp>
      <p:sp>
        <p:nvSpPr>
          <p:cNvPr id="79" name="Oval 27">
            <a:extLst>
              <a:ext uri="{FF2B5EF4-FFF2-40B4-BE49-F238E27FC236}">
                <a16:creationId xmlns:a16="http://schemas.microsoft.com/office/drawing/2014/main" id="{515310D3-6B57-4352-AD56-801EB3EE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6</a:t>
            </a:r>
          </a:p>
        </p:txBody>
      </p:sp>
      <p:sp>
        <p:nvSpPr>
          <p:cNvPr id="80" name="Oval 26">
            <a:extLst>
              <a:ext uri="{FF2B5EF4-FFF2-40B4-BE49-F238E27FC236}">
                <a16:creationId xmlns:a16="http://schemas.microsoft.com/office/drawing/2014/main" id="{22E35FE5-D01C-4543-AE2F-81950D27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7</a:t>
            </a:r>
          </a:p>
        </p:txBody>
      </p:sp>
      <p:sp>
        <p:nvSpPr>
          <p:cNvPr id="81" name="Oval 25">
            <a:extLst>
              <a:ext uri="{FF2B5EF4-FFF2-40B4-BE49-F238E27FC236}">
                <a16:creationId xmlns:a16="http://schemas.microsoft.com/office/drawing/2014/main" id="{E5880780-4AD3-402F-B31A-02AD2BC86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8</a:t>
            </a:r>
          </a:p>
        </p:txBody>
      </p:sp>
      <p:sp>
        <p:nvSpPr>
          <p:cNvPr id="82" name="Oval 24">
            <a:extLst>
              <a:ext uri="{FF2B5EF4-FFF2-40B4-BE49-F238E27FC236}">
                <a16:creationId xmlns:a16="http://schemas.microsoft.com/office/drawing/2014/main" id="{CAD68B1A-9DFB-4FCB-AD99-AE24A99D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9</a:t>
            </a:r>
          </a:p>
        </p:txBody>
      </p:sp>
      <p:sp>
        <p:nvSpPr>
          <p:cNvPr id="83" name="Oval 23">
            <a:extLst>
              <a:ext uri="{FF2B5EF4-FFF2-40B4-BE49-F238E27FC236}">
                <a16:creationId xmlns:a16="http://schemas.microsoft.com/office/drawing/2014/main" id="{9E342C46-142C-495E-937C-8B169EFE1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10</a:t>
            </a:r>
          </a:p>
        </p:txBody>
      </p:sp>
      <p:sp>
        <p:nvSpPr>
          <p:cNvPr id="84" name="Oval 22">
            <a:extLst>
              <a:ext uri="{FF2B5EF4-FFF2-40B4-BE49-F238E27FC236}">
                <a16:creationId xmlns:a16="http://schemas.microsoft.com/office/drawing/2014/main" id="{AA7F8A11-24DC-4544-8E00-4C4444D83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11</a:t>
            </a:r>
          </a:p>
        </p:txBody>
      </p:sp>
      <p:sp>
        <p:nvSpPr>
          <p:cNvPr id="85" name="Oval 21">
            <a:extLst>
              <a:ext uri="{FF2B5EF4-FFF2-40B4-BE49-F238E27FC236}">
                <a16:creationId xmlns:a16="http://schemas.microsoft.com/office/drawing/2014/main" id="{8157341E-E4F3-46F6-8486-108CE1E78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12</a:t>
            </a:r>
          </a:p>
        </p:txBody>
      </p:sp>
      <p:sp>
        <p:nvSpPr>
          <p:cNvPr id="86" name="Oval 20">
            <a:extLst>
              <a:ext uri="{FF2B5EF4-FFF2-40B4-BE49-F238E27FC236}">
                <a16:creationId xmlns:a16="http://schemas.microsoft.com/office/drawing/2014/main" id="{187113F7-FCC3-406F-9D22-9EFD43725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13</a:t>
            </a:r>
          </a:p>
        </p:txBody>
      </p:sp>
      <p:sp>
        <p:nvSpPr>
          <p:cNvPr id="87" name="Oval 19">
            <a:extLst>
              <a:ext uri="{FF2B5EF4-FFF2-40B4-BE49-F238E27FC236}">
                <a16:creationId xmlns:a16="http://schemas.microsoft.com/office/drawing/2014/main" id="{8EEAC4D1-91A5-4406-AC52-368905631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14</a:t>
            </a:r>
          </a:p>
        </p:txBody>
      </p:sp>
      <p:sp>
        <p:nvSpPr>
          <p:cNvPr id="88" name="Oval 18">
            <a:extLst>
              <a:ext uri="{FF2B5EF4-FFF2-40B4-BE49-F238E27FC236}">
                <a16:creationId xmlns:a16="http://schemas.microsoft.com/office/drawing/2014/main" id="{F260B772-F0DD-4129-9C05-C23E557C7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15</a:t>
            </a:r>
          </a:p>
        </p:txBody>
      </p:sp>
      <p:sp>
        <p:nvSpPr>
          <p:cNvPr id="89" name="Oval 17">
            <a:extLst>
              <a:ext uri="{FF2B5EF4-FFF2-40B4-BE49-F238E27FC236}">
                <a16:creationId xmlns:a16="http://schemas.microsoft.com/office/drawing/2014/main" id="{3758D944-8A85-455A-8899-9A6BECDC9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16</a:t>
            </a:r>
          </a:p>
        </p:txBody>
      </p:sp>
      <p:sp>
        <p:nvSpPr>
          <p:cNvPr id="90" name="Oval 16">
            <a:extLst>
              <a:ext uri="{FF2B5EF4-FFF2-40B4-BE49-F238E27FC236}">
                <a16:creationId xmlns:a16="http://schemas.microsoft.com/office/drawing/2014/main" id="{41270532-87AD-414C-99A1-67F6599F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17</a:t>
            </a:r>
          </a:p>
        </p:txBody>
      </p:sp>
      <p:sp>
        <p:nvSpPr>
          <p:cNvPr id="91" name="Oval 15">
            <a:extLst>
              <a:ext uri="{FF2B5EF4-FFF2-40B4-BE49-F238E27FC236}">
                <a16:creationId xmlns:a16="http://schemas.microsoft.com/office/drawing/2014/main" id="{84DE3A74-CE59-48AF-B575-0904FFCC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18</a:t>
            </a:r>
          </a:p>
        </p:txBody>
      </p:sp>
      <p:sp>
        <p:nvSpPr>
          <p:cNvPr id="92" name="Oval 14">
            <a:extLst>
              <a:ext uri="{FF2B5EF4-FFF2-40B4-BE49-F238E27FC236}">
                <a16:creationId xmlns:a16="http://schemas.microsoft.com/office/drawing/2014/main" id="{2CBCD4B4-EED5-402E-8314-CE7C814E8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19</a:t>
            </a:r>
          </a:p>
        </p:txBody>
      </p:sp>
      <p:sp>
        <p:nvSpPr>
          <p:cNvPr id="93" name="Oval 13">
            <a:extLst>
              <a:ext uri="{FF2B5EF4-FFF2-40B4-BE49-F238E27FC236}">
                <a16:creationId xmlns:a16="http://schemas.microsoft.com/office/drawing/2014/main" id="{3406BBD9-0641-4E18-9200-04D52FCEF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20</a:t>
            </a:r>
          </a:p>
        </p:txBody>
      </p:sp>
      <p:sp>
        <p:nvSpPr>
          <p:cNvPr id="94" name="Oval 12">
            <a:extLst>
              <a:ext uri="{FF2B5EF4-FFF2-40B4-BE49-F238E27FC236}">
                <a16:creationId xmlns:a16="http://schemas.microsoft.com/office/drawing/2014/main" id="{04AEE2EA-2F53-44B8-8064-779E7D8E5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21</a:t>
            </a:r>
          </a:p>
        </p:txBody>
      </p:sp>
      <p:sp>
        <p:nvSpPr>
          <p:cNvPr id="95" name="Oval 11">
            <a:extLst>
              <a:ext uri="{FF2B5EF4-FFF2-40B4-BE49-F238E27FC236}">
                <a16:creationId xmlns:a16="http://schemas.microsoft.com/office/drawing/2014/main" id="{F274980F-A654-41F0-B3FE-9BE5C79A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22</a:t>
            </a:r>
          </a:p>
        </p:txBody>
      </p:sp>
      <p:sp>
        <p:nvSpPr>
          <p:cNvPr id="96" name="Oval 10">
            <a:extLst>
              <a:ext uri="{FF2B5EF4-FFF2-40B4-BE49-F238E27FC236}">
                <a16:creationId xmlns:a16="http://schemas.microsoft.com/office/drawing/2014/main" id="{4FEC8B06-64BA-489F-B39C-EAA2B45A5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23</a:t>
            </a:r>
          </a:p>
        </p:txBody>
      </p:sp>
      <p:sp>
        <p:nvSpPr>
          <p:cNvPr id="97" name="Oval 9">
            <a:extLst>
              <a:ext uri="{FF2B5EF4-FFF2-40B4-BE49-F238E27FC236}">
                <a16:creationId xmlns:a16="http://schemas.microsoft.com/office/drawing/2014/main" id="{044B5123-6652-469D-BE73-011B39FE5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24</a:t>
            </a:r>
          </a:p>
        </p:txBody>
      </p:sp>
      <p:sp>
        <p:nvSpPr>
          <p:cNvPr id="98" name="Oval 8">
            <a:extLst>
              <a:ext uri="{FF2B5EF4-FFF2-40B4-BE49-F238E27FC236}">
                <a16:creationId xmlns:a16="http://schemas.microsoft.com/office/drawing/2014/main" id="{D1B6EE6B-9DCA-4E44-98D0-B87A70EA2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25</a:t>
            </a:r>
          </a:p>
        </p:txBody>
      </p:sp>
      <p:sp>
        <p:nvSpPr>
          <p:cNvPr id="99" name="Oval 7">
            <a:extLst>
              <a:ext uri="{FF2B5EF4-FFF2-40B4-BE49-F238E27FC236}">
                <a16:creationId xmlns:a16="http://schemas.microsoft.com/office/drawing/2014/main" id="{0452731B-3C1B-499F-AF34-DAD6CDFA2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26</a:t>
            </a:r>
          </a:p>
        </p:txBody>
      </p:sp>
      <p:sp>
        <p:nvSpPr>
          <p:cNvPr id="100" name="Oval 6">
            <a:extLst>
              <a:ext uri="{FF2B5EF4-FFF2-40B4-BE49-F238E27FC236}">
                <a16:creationId xmlns:a16="http://schemas.microsoft.com/office/drawing/2014/main" id="{B77A6CCB-FEFF-4698-B413-32DA01299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27</a:t>
            </a:r>
          </a:p>
        </p:txBody>
      </p:sp>
      <p:sp>
        <p:nvSpPr>
          <p:cNvPr id="101" name="Oval 5">
            <a:extLst>
              <a:ext uri="{FF2B5EF4-FFF2-40B4-BE49-F238E27FC236}">
                <a16:creationId xmlns:a16="http://schemas.microsoft.com/office/drawing/2014/main" id="{2ADEAE08-49E2-43B1-896D-7E3B9DE6B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28</a:t>
            </a:r>
          </a:p>
        </p:txBody>
      </p:sp>
      <p:sp>
        <p:nvSpPr>
          <p:cNvPr id="102" name="Oval 4">
            <a:extLst>
              <a:ext uri="{FF2B5EF4-FFF2-40B4-BE49-F238E27FC236}">
                <a16:creationId xmlns:a16="http://schemas.microsoft.com/office/drawing/2014/main" id="{837B412F-38D8-4995-95BC-9EAD0BB5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29</a:t>
            </a:r>
          </a:p>
        </p:txBody>
      </p:sp>
      <p:sp>
        <p:nvSpPr>
          <p:cNvPr id="103" name="Oval 3">
            <a:extLst>
              <a:ext uri="{FF2B5EF4-FFF2-40B4-BE49-F238E27FC236}">
                <a16:creationId xmlns:a16="http://schemas.microsoft.com/office/drawing/2014/main" id="{1AC025C3-0EA0-480A-BDAE-12AE82B74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5218" y="3727364"/>
            <a:ext cx="1235075" cy="1235075"/>
          </a:xfrm>
          <a:prstGeom prst="ellipse">
            <a:avLst/>
          </a:prstGeom>
          <a:solidFill>
            <a:srgbClr val="66FF66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440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98571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0"/>
                            </p:stCondLst>
                            <p:childTnLst>
                              <p:par>
                                <p:cTn id="6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0"/>
                            </p:stCondLst>
                            <p:childTnLst>
                              <p:par>
                                <p:cTn id="6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7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7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0"/>
                            </p:stCondLst>
                            <p:childTnLst>
                              <p:par>
                                <p:cTn id="7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3000"/>
                            </p:stCondLst>
                            <p:childTnLst>
                              <p:par>
                                <p:cTn id="7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000"/>
                            </p:stCondLst>
                            <p:childTnLst>
                              <p:par>
                                <p:cTn id="8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0"/>
                            </p:stCondLst>
                            <p:childTnLst>
                              <p:par>
                                <p:cTn id="8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6000"/>
                            </p:stCondLst>
                            <p:childTnLst>
                              <p:par>
                                <p:cTn id="8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0"/>
                            </p:stCondLst>
                            <p:childTnLst>
                              <p:par>
                                <p:cTn id="9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8000"/>
                            </p:stCondLst>
                            <p:childTnLst>
                              <p:par>
                                <p:cTn id="9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0"/>
                            </p:stCondLst>
                            <p:childTnLst>
                              <p:par>
                                <p:cTn id="9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BA310E-4579-4751-8F27-00C7245CF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F9E52-3F81-4038-8A75-0797E2540B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 descr="Image result for deposition science">
            <a:extLst>
              <a:ext uri="{FF2B5EF4-FFF2-40B4-BE49-F238E27FC236}">
                <a16:creationId xmlns:a16="http://schemas.microsoft.com/office/drawing/2014/main" id="{1E46EA36-9737-4AEC-B694-47B74D92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9" y="0"/>
            <a:ext cx="878371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09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59058FB-04DF-5942-ABB7-F46236ECF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Weathering Practical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F6926-C27B-B649-B075-7F81103E094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>
                <a:latin typeface="Twinkl" pitchFamily="2" charset="0"/>
              </a:rPr>
              <a:t>I have acid, chalk, water and test tubes.</a:t>
            </a:r>
          </a:p>
          <a:p>
            <a:pPr marL="114300" indent="0">
              <a:buNone/>
            </a:pPr>
            <a:endParaRPr lang="en-US" sz="2000" dirty="0">
              <a:latin typeface="Twinkl" pitchFamily="2" charset="0"/>
            </a:endParaRPr>
          </a:p>
          <a:p>
            <a:pPr marL="114300" indent="0">
              <a:buNone/>
            </a:pPr>
            <a:r>
              <a:rPr lang="en-US" sz="2000" dirty="0">
                <a:latin typeface="Twinkl" pitchFamily="2" charset="0"/>
              </a:rPr>
              <a:t>Using some or all of these items, is there a way I can demonstrate mechanical and chemical weathering?</a:t>
            </a:r>
          </a:p>
          <a:p>
            <a:pPr marL="114300" indent="0">
              <a:buNone/>
            </a:pPr>
            <a:endParaRPr lang="en-US" dirty="0">
              <a:latin typeface="Twinkl" pitchFamily="2" charset="0"/>
            </a:endParaRPr>
          </a:p>
          <a:p>
            <a:pPr marL="114300" indent="0">
              <a:buNone/>
            </a:pPr>
            <a:r>
              <a:rPr lang="en-US" dirty="0">
                <a:latin typeface="Twinkl" pitchFamily="2" charset="0"/>
              </a:rPr>
              <a:t>Water</a:t>
            </a:r>
          </a:p>
          <a:p>
            <a:pPr marL="114300" indent="0">
              <a:buNone/>
            </a:pPr>
            <a:r>
              <a:rPr lang="en-US" dirty="0">
                <a:latin typeface="Twinkl" pitchFamily="2" charset="0"/>
              </a:rPr>
              <a:t>Chalk</a:t>
            </a:r>
          </a:p>
          <a:p>
            <a:pPr marL="114300" indent="0">
              <a:buNone/>
            </a:pPr>
            <a:r>
              <a:rPr lang="en-US" dirty="0">
                <a:latin typeface="Twinkl" pitchFamily="2" charset="0"/>
              </a:rPr>
              <a:t>Acid</a:t>
            </a:r>
          </a:p>
          <a:p>
            <a:pPr marL="114300" indent="0">
              <a:buNone/>
            </a:pPr>
            <a:endParaRPr lang="en-US" dirty="0">
              <a:latin typeface="Twinkl" pitchFamily="2" charset="0"/>
            </a:endParaRPr>
          </a:p>
          <a:p>
            <a:pPr marL="114300" indent="0">
              <a:buNone/>
            </a:pPr>
            <a:r>
              <a:rPr lang="en-US" dirty="0">
                <a:latin typeface="Twinkl" pitchFamily="2" charset="0"/>
              </a:rPr>
              <a:t>And equipment </a:t>
            </a:r>
          </a:p>
          <a:p>
            <a:pPr marL="114300" indent="0">
              <a:buNone/>
            </a:pPr>
            <a:r>
              <a:rPr lang="en-US" dirty="0">
                <a:latin typeface="Twinkl" pitchFamily="2" charset="0"/>
              </a:rPr>
              <a:t>Test tube racks</a:t>
            </a:r>
          </a:p>
          <a:p>
            <a:pPr marL="114300" indent="0">
              <a:buNone/>
            </a:pPr>
            <a:r>
              <a:rPr lang="en-US" dirty="0">
                <a:latin typeface="Twinkl" pitchFamily="2" charset="0"/>
              </a:rPr>
              <a:t>Test tubes</a:t>
            </a:r>
          </a:p>
        </p:txBody>
      </p:sp>
    </p:spTree>
    <p:extLst>
      <p:ext uri="{BB962C8B-B14F-4D97-AF65-F5344CB8AC3E}">
        <p14:creationId xmlns:p14="http://schemas.microsoft.com/office/powerpoint/2010/main" val="2572002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FC34B73-AC72-7649-93E3-9278C785EB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Weathering Practical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8295-59DF-B947-BC27-AD098ED0BE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689050"/>
            <a:ext cx="7978501" cy="4229400"/>
          </a:xfrm>
        </p:spPr>
        <p:txBody>
          <a:bodyPr/>
          <a:lstStyle/>
          <a:p>
            <a:r>
              <a:rPr lang="en-US" dirty="0">
                <a:latin typeface="Twinkl" pitchFamily="2" charset="0"/>
              </a:rPr>
              <a:t>Place a small piece of chalk into 2 test tubes</a:t>
            </a:r>
          </a:p>
          <a:p>
            <a:endParaRPr lang="en-US" dirty="0">
              <a:latin typeface="Twinkl" pitchFamily="2" charset="0"/>
            </a:endParaRPr>
          </a:p>
          <a:p>
            <a:r>
              <a:rPr lang="en-US" dirty="0">
                <a:latin typeface="Twinkl" pitchFamily="2" charset="0"/>
              </a:rPr>
              <a:t>Add 10ml of water to the second test tube</a:t>
            </a:r>
          </a:p>
          <a:p>
            <a:r>
              <a:rPr lang="en-US" dirty="0">
                <a:latin typeface="Twinkl" pitchFamily="2" charset="0"/>
              </a:rPr>
              <a:t>Add 10ml of acid to the third test tube</a:t>
            </a:r>
          </a:p>
          <a:p>
            <a:endParaRPr lang="en-US" dirty="0">
              <a:latin typeface="Twinkl" pitchFamily="2" charset="0"/>
            </a:endParaRPr>
          </a:p>
          <a:p>
            <a:r>
              <a:rPr lang="en-US" dirty="0">
                <a:latin typeface="Twinkl" pitchFamily="2" charset="0"/>
              </a:rPr>
              <a:t>In your books write your observations</a:t>
            </a:r>
          </a:p>
          <a:p>
            <a:endParaRPr lang="en-US" dirty="0">
              <a:latin typeface="Twinkl" pitchFamily="2" charset="0"/>
            </a:endParaRPr>
          </a:p>
          <a:p>
            <a:r>
              <a:rPr lang="en-US" dirty="0">
                <a:latin typeface="Twinkl" pitchFamily="2" charset="0"/>
              </a:rPr>
              <a:t>When you have written your observations poor the acid and water into the waste bucket on the front desk</a:t>
            </a:r>
          </a:p>
          <a:p>
            <a:endParaRPr lang="en-US" dirty="0">
              <a:latin typeface="Twinkl" pitchFamily="2" charset="0"/>
            </a:endParaRPr>
          </a:p>
          <a:p>
            <a:r>
              <a:rPr lang="en-US" dirty="0">
                <a:latin typeface="Twinkl" pitchFamily="2" charset="0"/>
              </a:rPr>
              <a:t>Clean up your station and return to your desks to answer the following questions</a:t>
            </a:r>
          </a:p>
          <a:p>
            <a:endParaRPr lang="en-US" dirty="0">
              <a:latin typeface="Twink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500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48DA2D-BECA-7D43-9BD9-33C12F0B84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Weathering practical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86BC4-375E-974B-8C0B-C54A4FBC235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>
                <a:latin typeface="Twinkl" pitchFamily="2" charset="0"/>
              </a:rPr>
              <a:t>How does your experiment demonstrate mechanical and/or chemical weathering?</a:t>
            </a:r>
          </a:p>
          <a:p>
            <a:endParaRPr lang="en-US" dirty="0">
              <a:latin typeface="Twinkl" pitchFamily="2" charset="0"/>
            </a:endParaRPr>
          </a:p>
          <a:p>
            <a:r>
              <a:rPr lang="en-US" dirty="0">
                <a:latin typeface="Twinkl" pitchFamily="2" charset="0"/>
              </a:rPr>
              <a:t>Which test tube(s) displayed chemical and which test tube(s) displayed mechanical?</a:t>
            </a:r>
          </a:p>
          <a:p>
            <a:endParaRPr lang="en-US" dirty="0">
              <a:latin typeface="Twinkl" pitchFamily="2" charset="0"/>
            </a:endParaRPr>
          </a:p>
          <a:p>
            <a:r>
              <a:rPr lang="en-US" dirty="0">
                <a:latin typeface="Twinkl" pitchFamily="2" charset="0"/>
              </a:rPr>
              <a:t>What were the </a:t>
            </a:r>
          </a:p>
          <a:p>
            <a:pPr lvl="1"/>
            <a:r>
              <a:rPr lang="en-US" sz="1800" dirty="0">
                <a:latin typeface="Twinkl" pitchFamily="2" charset="0"/>
              </a:rPr>
              <a:t>Independent variable?</a:t>
            </a:r>
          </a:p>
          <a:p>
            <a:pPr lvl="1"/>
            <a:r>
              <a:rPr lang="en-US" sz="1800" dirty="0">
                <a:latin typeface="Twinkl" pitchFamily="2" charset="0"/>
              </a:rPr>
              <a:t>Dependent variable?</a:t>
            </a:r>
          </a:p>
          <a:p>
            <a:pPr lvl="1"/>
            <a:r>
              <a:rPr lang="en-US" sz="1800" dirty="0">
                <a:latin typeface="Twinkl" pitchFamily="2" charset="0"/>
              </a:rPr>
              <a:t>and what were the controlled variables?</a:t>
            </a:r>
          </a:p>
          <a:p>
            <a:pPr lvl="1"/>
            <a:endParaRPr lang="en-US" dirty="0">
              <a:latin typeface="Twinkl" pitchFamily="2" charset="0"/>
            </a:endParaRPr>
          </a:p>
        </p:txBody>
      </p:sp>
      <p:pic>
        <p:nvPicPr>
          <p:cNvPr id="4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82DB73E2-0988-4543-B4C0-F46D1F714DAD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554334" y="1428027"/>
            <a:ext cx="244475" cy="2444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0583806-A7AC-45F7-B645-2C97F84C6015}"/>
              </a:ext>
            </a:extLst>
          </p:cNvPr>
          <p:cNvSpPr/>
          <p:nvPr/>
        </p:nvSpPr>
        <p:spPr>
          <a:xfrm>
            <a:off x="6996272" y="635939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A1A698-FC97-4F5B-9380-DD7F107BBC94}"/>
              </a:ext>
            </a:extLst>
          </p:cNvPr>
          <p:cNvSpPr/>
          <p:nvPr/>
        </p:nvSpPr>
        <p:spPr>
          <a:xfrm>
            <a:off x="6996272" y="635939"/>
            <a:ext cx="2052228" cy="2052228"/>
          </a:xfrm>
          <a:prstGeom prst="ellipse">
            <a:avLst/>
          </a:prstGeom>
          <a:solidFill>
            <a:srgbClr val="33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D1610-0C61-4D90-93F8-96417B55B209}"/>
              </a:ext>
            </a:extLst>
          </p:cNvPr>
          <p:cNvSpPr txBox="1"/>
          <p:nvPr/>
        </p:nvSpPr>
        <p:spPr>
          <a:xfrm>
            <a:off x="7262402" y="13188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Twinkl" pitchFamily="2" charset="0"/>
              </a:rPr>
              <a:t>3 minutes</a:t>
            </a:r>
          </a:p>
        </p:txBody>
      </p:sp>
    </p:spTree>
    <p:extLst>
      <p:ext uri="{BB962C8B-B14F-4D97-AF65-F5344CB8AC3E}">
        <p14:creationId xmlns:p14="http://schemas.microsoft.com/office/powerpoint/2010/main" val="338347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8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48DA2D-BECA-7D43-9BD9-33C12F0B84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Weathering practical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86BC4-375E-974B-8C0B-C54A4FBC23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689050"/>
            <a:ext cx="8229820" cy="4229400"/>
          </a:xfrm>
        </p:spPr>
        <p:txBody>
          <a:bodyPr/>
          <a:lstStyle/>
          <a:p>
            <a:pPr marL="114300" indent="0">
              <a:buNone/>
            </a:pPr>
            <a:r>
              <a:rPr lang="en-AU" dirty="0">
                <a:latin typeface="Twinkl" pitchFamily="2" charset="0"/>
              </a:rPr>
              <a:t>1  List the main agents of: </a:t>
            </a:r>
          </a:p>
          <a:p>
            <a:pPr marL="1054100" lvl="2" indent="0">
              <a:buNone/>
            </a:pPr>
            <a:r>
              <a:rPr lang="en-AU" sz="1800" b="1" dirty="0">
                <a:latin typeface="Twinkl" pitchFamily="2" charset="0"/>
              </a:rPr>
              <a:t>a)  </a:t>
            </a:r>
            <a:r>
              <a:rPr lang="en-AU" sz="1800" dirty="0">
                <a:latin typeface="Twinkl" pitchFamily="2" charset="0"/>
              </a:rPr>
              <a:t>physical weathering </a:t>
            </a:r>
          </a:p>
          <a:p>
            <a:pPr marL="1054100" lvl="2" indent="0">
              <a:buNone/>
            </a:pPr>
            <a:r>
              <a:rPr lang="en-AU" sz="1800" b="1" dirty="0">
                <a:latin typeface="Twinkl" pitchFamily="2" charset="0"/>
              </a:rPr>
              <a:t>b)  </a:t>
            </a:r>
            <a:r>
              <a:rPr lang="en-AU" sz="1800" dirty="0">
                <a:latin typeface="Twinkl" pitchFamily="2" charset="0"/>
              </a:rPr>
              <a:t>chemical weathering. </a:t>
            </a:r>
            <a:br>
              <a:rPr lang="en-AU" sz="2100" dirty="0">
                <a:latin typeface="Twinkl" pitchFamily="2" charset="0"/>
              </a:rPr>
            </a:br>
            <a:endParaRPr lang="en-AU" sz="2100" dirty="0">
              <a:latin typeface="Twinkl" pitchFamily="2" charset="0"/>
            </a:endParaRPr>
          </a:p>
          <a:p>
            <a:pPr marL="114300" indent="0">
              <a:buNone/>
            </a:pPr>
            <a:r>
              <a:rPr lang="en-AU" dirty="0">
                <a:latin typeface="Twinkl" pitchFamily="2" charset="0"/>
              </a:rPr>
              <a:t>2. Define the following terms. </a:t>
            </a:r>
          </a:p>
          <a:p>
            <a:pPr marL="1054100" lvl="2" indent="0">
              <a:buNone/>
            </a:pPr>
            <a:r>
              <a:rPr lang="en-AU" sz="1800" b="1" dirty="0">
                <a:latin typeface="Twinkl" pitchFamily="2" charset="0"/>
              </a:rPr>
              <a:t>a) </a:t>
            </a:r>
            <a:r>
              <a:rPr lang="en-AU" sz="1800" dirty="0">
                <a:latin typeface="Twinkl" pitchFamily="2" charset="0"/>
              </a:rPr>
              <a:t>weathering</a:t>
            </a:r>
          </a:p>
          <a:p>
            <a:pPr marL="1054100" lvl="2" indent="0">
              <a:buNone/>
            </a:pPr>
            <a:r>
              <a:rPr lang="en-AU" sz="1800" b="1" dirty="0">
                <a:latin typeface="Twinkl" pitchFamily="2" charset="0"/>
              </a:rPr>
              <a:t>b) </a:t>
            </a:r>
            <a:r>
              <a:rPr lang="en-AU" sz="1800" dirty="0">
                <a:latin typeface="Twinkl" pitchFamily="2" charset="0"/>
              </a:rPr>
              <a:t>sedimentation </a:t>
            </a:r>
            <a:br>
              <a:rPr lang="en-AU" sz="1800" dirty="0">
                <a:latin typeface="Twinkl" pitchFamily="2" charset="0"/>
              </a:rPr>
            </a:br>
            <a:endParaRPr lang="en-AU" sz="1800" dirty="0">
              <a:latin typeface="Twinkl" pitchFamily="2" charset="0"/>
            </a:endParaRPr>
          </a:p>
          <a:p>
            <a:pPr marL="114300" indent="0">
              <a:buNone/>
            </a:pPr>
            <a:r>
              <a:rPr lang="en-US" dirty="0">
                <a:latin typeface="Twinkl" pitchFamily="2" charset="0"/>
              </a:rPr>
              <a:t>3. </a:t>
            </a:r>
            <a:r>
              <a:rPr lang="en-AU" dirty="0">
                <a:latin typeface="Twinkl" pitchFamily="2" charset="0"/>
              </a:rPr>
              <a:t>Explain why igneous rocks exposed at the Earth’s surface are not identical to how they were just after they were formed </a:t>
            </a:r>
          </a:p>
          <a:p>
            <a:pPr lvl="1"/>
            <a:endParaRPr lang="en-US" dirty="0">
              <a:latin typeface="Twinkl" pitchFamily="2" charset="0"/>
            </a:endParaRPr>
          </a:p>
        </p:txBody>
      </p:sp>
      <p:pic>
        <p:nvPicPr>
          <p:cNvPr id="8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BB3FB0A8-B854-41FB-9F36-F8FCE0BE259F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554334" y="1406138"/>
            <a:ext cx="244475" cy="2444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6733ED7-4E93-4C94-9032-9286E057A98A}"/>
              </a:ext>
            </a:extLst>
          </p:cNvPr>
          <p:cNvSpPr/>
          <p:nvPr/>
        </p:nvSpPr>
        <p:spPr>
          <a:xfrm>
            <a:off x="6996272" y="614050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EEA221-B67C-453A-A022-5E753AAAD359}"/>
              </a:ext>
            </a:extLst>
          </p:cNvPr>
          <p:cNvSpPr/>
          <p:nvPr/>
        </p:nvSpPr>
        <p:spPr>
          <a:xfrm>
            <a:off x="6996272" y="614050"/>
            <a:ext cx="2052228" cy="2052228"/>
          </a:xfrm>
          <a:prstGeom prst="ellipse">
            <a:avLst/>
          </a:prstGeom>
          <a:solidFill>
            <a:srgbClr val="33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5B0A7-AA36-46A7-9848-2B70B26CECE6}"/>
              </a:ext>
            </a:extLst>
          </p:cNvPr>
          <p:cNvSpPr txBox="1"/>
          <p:nvPr/>
        </p:nvSpPr>
        <p:spPr>
          <a:xfrm>
            <a:off x="7262402" y="109994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Twinkl" pitchFamily="2" charset="0"/>
              </a:rPr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341169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148350" y="2901675"/>
            <a:ext cx="7889887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endParaRPr lang="en-IE" sz="3600" b="1" baseline="30000" dirty="0">
              <a:latin typeface="+mn-lt"/>
            </a:endParaRP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endParaRPr lang="en-IE" sz="3600" b="1" baseline="30000" dirty="0">
              <a:latin typeface="+mn-lt"/>
            </a:endParaRP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IE" sz="3600" baseline="30000" dirty="0">
                <a:latin typeface="Twinkl" pitchFamily="2" charset="0"/>
              </a:rPr>
              <a:t>Define the three types of weathering </a:t>
            </a: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IE" sz="3600" baseline="30000" dirty="0">
                <a:latin typeface="Twinkl" pitchFamily="2" charset="0"/>
              </a:rPr>
              <a:t>Classify different weathering examples</a:t>
            </a: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IE" sz="3600" baseline="30000" dirty="0">
                <a:latin typeface="Twinkl" pitchFamily="2" charset="0"/>
              </a:rPr>
              <a:t>Define erosion and give examples</a:t>
            </a: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endParaRPr lang="en-IE" sz="3600" b="1" baseline="30000" dirty="0">
              <a:latin typeface="+mn-lt"/>
            </a:endParaRPr>
          </a:p>
          <a:p>
            <a:pPr marL="357187" indent="0">
              <a:lnSpc>
                <a:spcPct val="100000"/>
              </a:lnSpc>
              <a:spcBef>
                <a:spcPts val="1200"/>
              </a:spcBef>
              <a:buNone/>
            </a:pPr>
            <a:endParaRPr lang="en-IE" sz="4000" b="1" baseline="30000" dirty="0">
              <a:latin typeface="+mn-lt"/>
            </a:endParaRP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latin typeface="Twinkl" pitchFamily="2" charset="0"/>
              </a:rPr>
              <a:t>Exploring weathering and erosion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74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>
                <a:latin typeface="Twinkl" pitchFamily="2" charset="0"/>
              </a:rPr>
              <a:t>Exploring weathering and erosion</a:t>
            </a:r>
            <a:endParaRPr lang="en-AU" sz="16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7EFE7F-CD53-4C56-ACC6-E1ECCE9A1E5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689050"/>
            <a:ext cx="5837618" cy="4229400"/>
          </a:xfrm>
        </p:spPr>
        <p:txBody>
          <a:bodyPr/>
          <a:lstStyle/>
          <a:p>
            <a:pPr marL="114300" indent="0">
              <a:buNone/>
            </a:pPr>
            <a:r>
              <a:rPr lang="en-AU" sz="3600" dirty="0">
                <a:latin typeface="Twinkl" pitchFamily="2" charset="0"/>
              </a:rPr>
              <a:t>Weathering</a:t>
            </a:r>
          </a:p>
          <a:p>
            <a:r>
              <a:rPr lang="en-GB" sz="2400" dirty="0">
                <a:latin typeface="Twinkl" pitchFamily="2" charset="0"/>
              </a:rPr>
              <a:t>People often comment on the weather, complaining that it is too cold or too hot, too wet or too dry.</a:t>
            </a:r>
          </a:p>
          <a:p>
            <a:pPr marL="114300" indent="0">
              <a:buNone/>
            </a:pPr>
            <a:r>
              <a:rPr lang="en-GB" sz="2400" dirty="0">
                <a:latin typeface="Twinkl" pitchFamily="2" charset="0"/>
              </a:rPr>
              <a:t> </a:t>
            </a:r>
          </a:p>
          <a:p>
            <a:r>
              <a:rPr lang="en-GB" sz="2400" dirty="0">
                <a:latin typeface="Twinkl" pitchFamily="2" charset="0"/>
              </a:rPr>
              <a:t>In geology, a similar word is used but it has a very different meaning… </a:t>
            </a:r>
          </a:p>
          <a:p>
            <a:pPr marL="114300" indent="0">
              <a:buNone/>
            </a:pPr>
            <a:endParaRPr lang="en-GB" sz="2800" dirty="0">
              <a:latin typeface="Twinkl" pitchFamily="2" charset="0"/>
            </a:endParaRPr>
          </a:p>
          <a:p>
            <a:endParaRPr lang="en-GB" sz="2800" dirty="0">
              <a:latin typeface="Twinkl" pitchFamily="2" charset="0"/>
            </a:endParaRPr>
          </a:p>
          <a:p>
            <a:endParaRPr lang="en-GB" sz="2800" dirty="0">
              <a:latin typeface="Twinkl" pitchFamily="2" charset="0"/>
            </a:endParaRPr>
          </a:p>
          <a:p>
            <a:pPr marL="114300" indent="0">
              <a:buNone/>
            </a:pPr>
            <a:endParaRPr lang="en-AU" sz="3600" dirty="0">
              <a:latin typeface="Twinkl" pitchFamily="2" charset="0"/>
            </a:endParaRPr>
          </a:p>
        </p:txBody>
      </p:sp>
      <p:graphicFrame>
        <p:nvGraphicFramePr>
          <p:cNvPr id="46" name="Google Shape;95;p14">
            <a:extLst>
              <a:ext uri="{FF2B5EF4-FFF2-40B4-BE49-F238E27FC236}">
                <a16:creationId xmlns:a16="http://schemas.microsoft.com/office/drawing/2014/main" id="{95EBD007-A2BE-4462-8B32-9D2DE88F2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966115"/>
              </p:ext>
            </p:extLst>
          </p:nvPr>
        </p:nvGraphicFramePr>
        <p:xfrm>
          <a:off x="6827802" y="266050"/>
          <a:ext cx="2134475" cy="1121385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What does weathering mean to you? </a:t>
                      </a:r>
                      <a:endParaRPr sz="1600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Image result for weather">
            <a:extLst>
              <a:ext uri="{FF2B5EF4-FFF2-40B4-BE49-F238E27FC236}">
                <a16:creationId xmlns:a16="http://schemas.microsoft.com/office/drawing/2014/main" id="{C1297CD1-BA91-4AD3-A1D9-428F4BE6A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9"/>
          <a:stretch/>
        </p:blipFill>
        <p:spPr bwMode="auto">
          <a:xfrm>
            <a:off x="6468722" y="1464285"/>
            <a:ext cx="2493555" cy="36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0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90" y="733039"/>
            <a:ext cx="8287810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66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Weathering: to wear or grind away</a:t>
            </a: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There are two types of weathering depending on how the rocks get broken down.</a:t>
            </a: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5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90" y="733039"/>
            <a:ext cx="8287810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4400" b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Mechanical Weathering</a:t>
            </a:r>
            <a:r>
              <a:rPr lang="en-GB" sz="48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: </a:t>
            </a:r>
            <a:r>
              <a:rPr lang="en-GB" sz="4800" dirty="0">
                <a:latin typeface="Twinkl" pitchFamily="2" charset="0"/>
                <a:ea typeface="ＭＳ Ｐゴシック" pitchFamily="34" charset="-128"/>
              </a:rPr>
              <a:t>Weathering that occurs from changes in temperature, actions of plants or physical forces</a:t>
            </a:r>
          </a:p>
          <a:p>
            <a:pPr marL="114300" indent="0">
              <a:buNone/>
            </a:pPr>
            <a:endParaRPr lang="en-GB" sz="2400" b="1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  <p:graphicFrame>
        <p:nvGraphicFramePr>
          <p:cNvPr id="4" name="Google Shape;78;p12">
            <a:extLst>
              <a:ext uri="{FF2B5EF4-FFF2-40B4-BE49-F238E27FC236}">
                <a16:creationId xmlns:a16="http://schemas.microsoft.com/office/drawing/2014/main" id="{74D4B36F-A906-4A65-9D38-7EE5059FBA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755475"/>
              </p:ext>
            </p:extLst>
          </p:nvPr>
        </p:nvGraphicFramePr>
        <p:xfrm>
          <a:off x="6914025" y="134019"/>
          <a:ext cx="2134475" cy="1262371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27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winkl" pitchFamily="2" charset="0"/>
                        </a:rPr>
                        <a:t>What does mechanical mean? Use this to create your own </a:t>
                      </a:r>
                      <a:r>
                        <a:rPr lang="en-US" sz="1400" dirty="0" err="1">
                          <a:latin typeface="Twinkl" pitchFamily="2" charset="0"/>
                        </a:rPr>
                        <a:t>denfinition</a:t>
                      </a:r>
                      <a:r>
                        <a:rPr lang="en-US" sz="1400" dirty="0">
                          <a:latin typeface="Twinkl" pitchFamily="2" charset="0"/>
                        </a:rPr>
                        <a:t>. 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8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90" y="733039"/>
            <a:ext cx="6338508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2400" b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Mechanical Weathering</a:t>
            </a: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: </a:t>
            </a:r>
            <a:endParaRPr lang="en-GB" sz="2400" dirty="0"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b="1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Ice:</a:t>
            </a:r>
          </a:p>
          <a:p>
            <a:pPr>
              <a:buFontTx/>
              <a:buChar char="-"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Ice can split rocks by cooling </a:t>
            </a:r>
            <a:b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</a:b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them rapidly. </a:t>
            </a:r>
          </a:p>
          <a:p>
            <a:pPr>
              <a:buFontTx/>
              <a:buChar char="-"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Ice also widens cracks in rocks. </a:t>
            </a:r>
          </a:p>
          <a:p>
            <a:pPr>
              <a:buFontTx/>
              <a:buChar char="-"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Any water that enters cracks will expand if it freezes. </a:t>
            </a:r>
          </a:p>
          <a:p>
            <a:pPr>
              <a:buFontTx/>
              <a:buChar char="-"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Common in colder climates and on the cold tops of hills and mountains. </a:t>
            </a: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61E54-DE5A-4E2E-B2C9-397F81F7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587" y="859050"/>
            <a:ext cx="35242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0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4EBE1F-7F5C-B246-9609-281AE2DF7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460" y="411964"/>
            <a:ext cx="7085535" cy="4331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5C1CB-B90C-1740-9562-77BCA4E5848A}"/>
              </a:ext>
            </a:extLst>
          </p:cNvPr>
          <p:cNvSpPr txBox="1"/>
          <p:nvPr/>
        </p:nvSpPr>
        <p:spPr>
          <a:xfrm>
            <a:off x="1594022" y="4522573"/>
            <a:ext cx="30583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6397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CD7FE-3DC9-4370-8A03-2CF35C0D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Identify and describe the effects of weathering and erosion</a:t>
            </a:r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D757-9196-4F7B-9117-1EDE986887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390" y="733039"/>
            <a:ext cx="4903112" cy="4229400"/>
          </a:xfrm>
        </p:spPr>
        <p:txBody>
          <a:bodyPr/>
          <a:lstStyle/>
          <a:p>
            <a:pPr marL="114300" indent="0">
              <a:buNone/>
            </a:pPr>
            <a:r>
              <a:rPr lang="en-GB" sz="2400" b="1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Mechanical Weathering</a:t>
            </a: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: </a:t>
            </a:r>
            <a:endParaRPr lang="en-GB" sz="2400" b="1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Water: </a:t>
            </a:r>
          </a:p>
          <a:p>
            <a:pPr>
              <a:buFontTx/>
              <a:buChar char="-"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Water running or washing over rock can also gradually wear away some material. </a:t>
            </a:r>
          </a:p>
          <a:p>
            <a:pPr>
              <a:buFontTx/>
              <a:buChar char="-"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Rivers can cut deep through rock, forming gorges. </a:t>
            </a:r>
          </a:p>
          <a:p>
            <a:pPr>
              <a:buFontTx/>
              <a:buChar char="-"/>
            </a:pPr>
            <a:r>
              <a:rPr lang="en-GB" sz="2400" dirty="0">
                <a:solidFill>
                  <a:schemeClr val="tx1"/>
                </a:solidFill>
                <a:latin typeface="Twinkl" pitchFamily="2" charset="0"/>
                <a:ea typeface="ＭＳ Ｐゴシック" pitchFamily="34" charset="-128"/>
              </a:rPr>
              <a:t>Pounding waves at the beach also have this effect. </a:t>
            </a:r>
          </a:p>
          <a:p>
            <a:pPr>
              <a:buFontTx/>
              <a:buChar char="-"/>
            </a:pPr>
            <a:endParaRPr lang="en-GB" sz="20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>
              <a:buFontTx/>
              <a:buChar char="-"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  <a:ea typeface="ＭＳ Ｐゴシック" pitchFamily="34" charset="-128"/>
            </a:endParaRPr>
          </a:p>
          <a:p>
            <a:pPr marL="114300" indent="0">
              <a:buNone/>
            </a:pPr>
            <a:endParaRPr lang="en-GB" sz="2400" dirty="0">
              <a:solidFill>
                <a:schemeClr val="tx1"/>
              </a:solidFill>
              <a:latin typeface="Twinkl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3C42-03B0-468B-92E2-E025D594D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538" y="1185956"/>
            <a:ext cx="3410462" cy="2131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138E5-40F1-409D-BD46-FA22ADB1E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51" y="3234966"/>
            <a:ext cx="3392949" cy="1908534"/>
          </a:xfrm>
          <a:prstGeom prst="rect">
            <a:avLst/>
          </a:prstGeom>
        </p:spPr>
      </p:pic>
      <p:graphicFrame>
        <p:nvGraphicFramePr>
          <p:cNvPr id="7" name="Google Shape;95;p14">
            <a:extLst>
              <a:ext uri="{FF2B5EF4-FFF2-40B4-BE49-F238E27FC236}">
                <a16:creationId xmlns:a16="http://schemas.microsoft.com/office/drawing/2014/main" id="{DF66545D-779E-4BD3-9ED2-AD320B9DE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3430868"/>
              </p:ext>
            </p:extLst>
          </p:nvPr>
        </p:nvGraphicFramePr>
        <p:xfrm>
          <a:off x="6685300" y="0"/>
          <a:ext cx="2495300" cy="128010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rgbClr val="FFFFFF"/>
                          </a:solidFill>
                          <a:latin typeface="Twinkl" pitchFamily="2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winkl" pitchFamily="2" charset="0"/>
                          <a:cs typeface="Arial"/>
                          <a:sym typeface="Arial"/>
                        </a:rPr>
                        <a:t>Identify </a:t>
                      </a:r>
                      <a:r>
                        <a:rPr lang="en-A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winkl" pitchFamily="2" charset="0"/>
                          <a:cs typeface="Arial"/>
                          <a:sym typeface="Arial"/>
                        </a:rPr>
                        <a:t>what would affect the </a:t>
                      </a:r>
                      <a:r>
                        <a:rPr lang="en-AU" sz="16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Twinkl" pitchFamily="2" charset="0"/>
                          <a:cs typeface="Arial"/>
                          <a:sym typeface="Arial"/>
                        </a:rPr>
                        <a:t>rate </a:t>
                      </a:r>
                      <a:r>
                        <a:rPr lang="en-A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winkl" pitchFamily="2" charset="0"/>
                          <a:cs typeface="Arial"/>
                          <a:sym typeface="Arial"/>
                        </a:rPr>
                        <a:t> of weathering </a:t>
                      </a:r>
                      <a:endParaRPr sz="1200" b="1" u="none" strike="noStrike" cap="none" dirty="0">
                        <a:latin typeface="Twinkl" pitchFamily="2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0707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AA6C455E-5072-4EB9-B116-8A31C3DF8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9B7803-A79F-4247-B02B-202DCDA0BEEC}"/>
</file>

<file path=customXml/itemProps3.xml><?xml version="1.0" encoding="utf-8"?>
<ds:datastoreItem xmlns:ds="http://schemas.openxmlformats.org/officeDocument/2006/customXml" ds:itemID="{2CFEC09F-C363-4BC1-87BE-75EE84CD879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Sem2 Starter</Template>
  <TotalTime>19914</TotalTime>
  <Words>1192</Words>
  <Application>Microsoft Office PowerPoint</Application>
  <PresentationFormat>On-screen Show (16:9)</PresentationFormat>
  <Paragraphs>239</Paragraphs>
  <Slides>35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Futura Medium</vt:lpstr>
      <vt:lpstr>Century Gothic</vt:lpstr>
      <vt:lpstr>Twinkl</vt:lpstr>
      <vt:lpstr>Comic Sans MS</vt:lpstr>
      <vt:lpstr>Modern Love Caps</vt:lpstr>
      <vt:lpstr>Simple Light</vt:lpstr>
      <vt:lpstr>PowerPoint Presentation</vt:lpstr>
      <vt:lpstr>Exploring weathering and erosion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 expands as it freezes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Moss and lichen slowly damage these statues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Exploring weathering and erosion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Shanae Alexander</dc:creator>
  <cp:lastModifiedBy>Shanae Alexander</cp:lastModifiedBy>
  <cp:revision>96</cp:revision>
  <dcterms:created xsi:type="dcterms:W3CDTF">2019-07-21T06:22:41Z</dcterms:created>
  <dcterms:modified xsi:type="dcterms:W3CDTF">2021-02-12T01:24:41Z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